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54" r:id="rId1"/>
  </p:sldMasterIdLst>
  <p:notesMasterIdLst>
    <p:notesMasterId r:id="rId21"/>
  </p:notesMasterIdLst>
  <p:sldIdLst>
    <p:sldId id="256" r:id="rId2"/>
    <p:sldId id="258" r:id="rId3"/>
    <p:sldId id="260" r:id="rId4"/>
    <p:sldId id="262" r:id="rId5"/>
    <p:sldId id="257" r:id="rId6"/>
    <p:sldId id="263" r:id="rId7"/>
    <p:sldId id="268" r:id="rId8"/>
    <p:sldId id="259" r:id="rId9"/>
    <p:sldId id="261" r:id="rId10"/>
    <p:sldId id="269" r:id="rId11"/>
    <p:sldId id="270" r:id="rId12"/>
    <p:sldId id="271" r:id="rId13"/>
    <p:sldId id="272" r:id="rId14"/>
    <p:sldId id="273" r:id="rId15"/>
    <p:sldId id="274" r:id="rId16"/>
    <p:sldId id="275" r:id="rId17"/>
    <p:sldId id="276" r:id="rId18"/>
    <p:sldId id="265" r:id="rId19"/>
    <p:sldId id="26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18" autoAdjust="0"/>
    <p:restoredTop sz="94694"/>
  </p:normalViewPr>
  <p:slideViewPr>
    <p:cSldViewPr snapToGrid="0">
      <p:cViewPr>
        <p:scale>
          <a:sx n="96" d="100"/>
          <a:sy n="96" d="100"/>
        </p:scale>
        <p:origin x="1120" y="7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Sheet1!$F$7</c:f>
              <c:strCache>
                <c:ptCount val="1"/>
                <c:pt idx="0">
                  <c:v> GOVT </c:v>
                </c:pt>
              </c:strCache>
            </c:strRef>
          </c:tx>
          <c:spPr>
            <a:solidFill>
              <a:schemeClr val="accent1">
                <a:lumMod val="40000"/>
                <a:lumOff val="6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Sheet1!$E$8:$E$20</c:f>
              <c:strCache>
                <c:ptCount val="13"/>
                <c:pt idx="0">
                  <c:v>South Korea</c:v>
                </c:pt>
                <c:pt idx="1">
                  <c:v>New Zealand</c:v>
                </c:pt>
                <c:pt idx="2">
                  <c:v>Japan</c:v>
                </c:pt>
                <c:pt idx="3">
                  <c:v>United Kingdom</c:v>
                </c:pt>
                <c:pt idx="4">
                  <c:v>Austria</c:v>
                </c:pt>
                <c:pt idx="5">
                  <c:v>France</c:v>
                </c:pt>
                <c:pt idx="6">
                  <c:v>Canada</c:v>
                </c:pt>
                <c:pt idx="7">
                  <c:v>Sweden</c:v>
                </c:pt>
                <c:pt idx="8">
                  <c:v>Netherlands</c:v>
                </c:pt>
                <c:pt idx="9">
                  <c:v>Norway</c:v>
                </c:pt>
                <c:pt idx="10">
                  <c:v>Switzerland</c:v>
                </c:pt>
                <c:pt idx="11">
                  <c:v>Germany</c:v>
                </c:pt>
                <c:pt idx="12">
                  <c:v>United States</c:v>
                </c:pt>
              </c:strCache>
            </c:strRef>
          </c:cat>
          <c:val>
            <c:numRef>
              <c:f>Sheet1!$F$8:$F$20</c:f>
              <c:numCache>
                <c:formatCode>_("$"* #,##0.00_);_("$"* \(#,##0.00\);_("$"* "-"??_);_(@_)</c:formatCode>
                <c:ptCount val="13"/>
                <c:pt idx="0">
                  <c:v>2874</c:v>
                </c:pt>
                <c:pt idx="1">
                  <c:v>3888</c:v>
                </c:pt>
                <c:pt idx="2">
                  <c:v>4045</c:v>
                </c:pt>
                <c:pt idx="3">
                  <c:v>4725</c:v>
                </c:pt>
                <c:pt idx="4">
                  <c:v>4709</c:v>
                </c:pt>
                <c:pt idx="5">
                  <c:v>4980</c:v>
                </c:pt>
                <c:pt idx="6">
                  <c:v>5161</c:v>
                </c:pt>
                <c:pt idx="7">
                  <c:v>5421</c:v>
                </c:pt>
                <c:pt idx="8">
                  <c:v>6128</c:v>
                </c:pt>
                <c:pt idx="9">
                  <c:v>6072</c:v>
                </c:pt>
                <c:pt idx="10">
                  <c:v>5602</c:v>
                </c:pt>
                <c:pt idx="11">
                  <c:v>6524</c:v>
                </c:pt>
                <c:pt idx="12">
                  <c:v>10687</c:v>
                </c:pt>
              </c:numCache>
            </c:numRef>
          </c:val>
          <c:extLst>
            <c:ext xmlns:c16="http://schemas.microsoft.com/office/drawing/2014/chart" uri="{C3380CC4-5D6E-409C-BE32-E72D297353CC}">
              <c16:uniqueId val="{00000000-B6A1-456F-9098-41D6A751E95E}"/>
            </c:ext>
          </c:extLst>
        </c:ser>
        <c:ser>
          <c:idx val="1"/>
          <c:order val="1"/>
          <c:tx>
            <c:strRef>
              <c:f>Sheet1!$G$7</c:f>
              <c:strCache>
                <c:ptCount val="1"/>
                <c:pt idx="0">
                  <c:v> Out of pocket </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Sheet1!$E$8:$E$20</c:f>
              <c:strCache>
                <c:ptCount val="13"/>
                <c:pt idx="0">
                  <c:v>South Korea</c:v>
                </c:pt>
                <c:pt idx="1">
                  <c:v>New Zealand</c:v>
                </c:pt>
                <c:pt idx="2">
                  <c:v>Japan</c:v>
                </c:pt>
                <c:pt idx="3">
                  <c:v>United Kingdom</c:v>
                </c:pt>
                <c:pt idx="4">
                  <c:v>Austria</c:v>
                </c:pt>
                <c:pt idx="5">
                  <c:v>France</c:v>
                </c:pt>
                <c:pt idx="6">
                  <c:v>Canada</c:v>
                </c:pt>
                <c:pt idx="7">
                  <c:v>Sweden</c:v>
                </c:pt>
                <c:pt idx="8">
                  <c:v>Netherlands</c:v>
                </c:pt>
                <c:pt idx="9">
                  <c:v>Norway</c:v>
                </c:pt>
                <c:pt idx="10">
                  <c:v>Switzerland</c:v>
                </c:pt>
                <c:pt idx="11">
                  <c:v>Germany</c:v>
                </c:pt>
                <c:pt idx="12">
                  <c:v>United States</c:v>
                </c:pt>
              </c:strCache>
            </c:strRef>
          </c:cat>
          <c:val>
            <c:numRef>
              <c:f>Sheet1!$G$8:$G$20</c:f>
              <c:numCache>
                <c:formatCode>_("$"* #,##0.00_);_("$"* \(#,##0.00\);_("$"* "-"??_);_(@_)</c:formatCode>
                <c:ptCount val="13"/>
                <c:pt idx="0">
                  <c:v>1040</c:v>
                </c:pt>
                <c:pt idx="1">
                  <c:v>505</c:v>
                </c:pt>
                <c:pt idx="2">
                  <c:v>621</c:v>
                </c:pt>
                <c:pt idx="3">
                  <c:v>663</c:v>
                </c:pt>
                <c:pt idx="4">
                  <c:v>754</c:v>
                </c:pt>
                <c:pt idx="5">
                  <c:v>489</c:v>
                </c:pt>
                <c:pt idx="6">
                  <c:v>744</c:v>
                </c:pt>
                <c:pt idx="7">
                  <c:v>841</c:v>
                </c:pt>
                <c:pt idx="8">
                  <c:v>625</c:v>
                </c:pt>
                <c:pt idx="9">
                  <c:v>993</c:v>
                </c:pt>
                <c:pt idx="10">
                  <c:v>1577</c:v>
                </c:pt>
                <c:pt idx="11">
                  <c:v>858</c:v>
                </c:pt>
                <c:pt idx="12">
                  <c:v>1225</c:v>
                </c:pt>
              </c:numCache>
            </c:numRef>
          </c:val>
          <c:extLst>
            <c:ext xmlns:c16="http://schemas.microsoft.com/office/drawing/2014/chart" uri="{C3380CC4-5D6E-409C-BE32-E72D297353CC}">
              <c16:uniqueId val="{00000001-B6A1-456F-9098-41D6A751E95E}"/>
            </c:ext>
          </c:extLst>
        </c:ser>
        <c:dLbls>
          <c:showLegendKey val="0"/>
          <c:showVal val="0"/>
          <c:showCatName val="0"/>
          <c:showSerName val="0"/>
          <c:showPercent val="0"/>
          <c:showBubbleSize val="0"/>
        </c:dLbls>
        <c:gapWidth val="150"/>
        <c:shape val="box"/>
        <c:axId val="848450304"/>
        <c:axId val="848449224"/>
        <c:axId val="0"/>
      </c:bar3DChart>
      <c:catAx>
        <c:axId val="84845030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8449224"/>
        <c:crosses val="autoZero"/>
        <c:auto val="1"/>
        <c:lblAlgn val="ctr"/>
        <c:lblOffset val="100"/>
        <c:noMultiLvlLbl val="0"/>
      </c:catAx>
      <c:valAx>
        <c:axId val="8484492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84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Life Expectancy in years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tx2">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Sheet2!$D$8:$D$20</c:f>
              <c:strCache>
                <c:ptCount val="13"/>
                <c:pt idx="0">
                  <c:v>South Korea</c:v>
                </c:pt>
                <c:pt idx="1">
                  <c:v>New Zealand</c:v>
                </c:pt>
                <c:pt idx="2">
                  <c:v>Japan</c:v>
                </c:pt>
                <c:pt idx="3">
                  <c:v>United Kingdom</c:v>
                </c:pt>
                <c:pt idx="4">
                  <c:v>Austria</c:v>
                </c:pt>
                <c:pt idx="5">
                  <c:v>France</c:v>
                </c:pt>
                <c:pt idx="6">
                  <c:v>Canada</c:v>
                </c:pt>
                <c:pt idx="7">
                  <c:v>Sweden</c:v>
                </c:pt>
                <c:pt idx="8">
                  <c:v>Netherlands</c:v>
                </c:pt>
                <c:pt idx="9">
                  <c:v>Norway</c:v>
                </c:pt>
                <c:pt idx="10">
                  <c:v>Switzerland</c:v>
                </c:pt>
                <c:pt idx="11">
                  <c:v>Germany</c:v>
                </c:pt>
                <c:pt idx="12">
                  <c:v>United States</c:v>
                </c:pt>
              </c:strCache>
            </c:strRef>
          </c:cat>
          <c:val>
            <c:numRef>
              <c:f>Sheet2!$E$8:$E$20</c:f>
              <c:numCache>
                <c:formatCode>General</c:formatCode>
                <c:ptCount val="13"/>
                <c:pt idx="0">
                  <c:v>83.6</c:v>
                </c:pt>
                <c:pt idx="1">
                  <c:v>82.3</c:v>
                </c:pt>
                <c:pt idx="2">
                  <c:v>84.5</c:v>
                </c:pt>
                <c:pt idx="3">
                  <c:v>80.8</c:v>
                </c:pt>
                <c:pt idx="4">
                  <c:v>81.3</c:v>
                </c:pt>
                <c:pt idx="5">
                  <c:v>82.4</c:v>
                </c:pt>
                <c:pt idx="6">
                  <c:v>81.599999999999994</c:v>
                </c:pt>
                <c:pt idx="7">
                  <c:v>83.2</c:v>
                </c:pt>
                <c:pt idx="8">
                  <c:v>81.5</c:v>
                </c:pt>
                <c:pt idx="9">
                  <c:v>83.2</c:v>
                </c:pt>
                <c:pt idx="10">
                  <c:v>83.9</c:v>
                </c:pt>
                <c:pt idx="11">
                  <c:v>80.8</c:v>
                </c:pt>
                <c:pt idx="12">
                  <c:v>76.400000000000006</c:v>
                </c:pt>
              </c:numCache>
            </c:numRef>
          </c:val>
          <c:extLst>
            <c:ext xmlns:c16="http://schemas.microsoft.com/office/drawing/2014/chart" uri="{C3380CC4-5D6E-409C-BE32-E72D297353CC}">
              <c16:uniqueId val="{00000000-C686-46B9-8FAC-C563029CE939}"/>
            </c:ext>
          </c:extLst>
        </c:ser>
        <c:dLbls>
          <c:showLegendKey val="0"/>
          <c:showVal val="0"/>
          <c:showCatName val="0"/>
          <c:showSerName val="0"/>
          <c:showPercent val="0"/>
          <c:showBubbleSize val="0"/>
        </c:dLbls>
        <c:gapWidth val="219"/>
        <c:overlap val="-27"/>
        <c:axId val="979114544"/>
        <c:axId val="979115624"/>
      </c:barChart>
      <c:catAx>
        <c:axId val="979114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979115624"/>
        <c:crosses val="autoZero"/>
        <c:auto val="1"/>
        <c:lblAlgn val="ctr"/>
        <c:lblOffset val="100"/>
        <c:noMultiLvlLbl val="0"/>
      </c:catAx>
      <c:valAx>
        <c:axId val="979115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9114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2BFDFB-F330-D54E-ADC4-EB588D5A3ED3}" type="datetimeFigureOut">
              <a:rPr lang="en-US" smtClean="0"/>
              <a:t>9/21/24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04F42A-98E5-5B44-8D6F-22C013B9505C}" type="slidenum">
              <a:rPr lang="en-US" smtClean="0"/>
              <a:t>‹#›</a:t>
            </a:fld>
            <a:endParaRPr lang="en-US"/>
          </a:p>
        </p:txBody>
      </p:sp>
    </p:spTree>
    <p:extLst>
      <p:ext uri="{BB962C8B-B14F-4D97-AF65-F5344CB8AC3E}">
        <p14:creationId xmlns:p14="http://schemas.microsoft.com/office/powerpoint/2010/main" val="3889461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04F42A-98E5-5B44-8D6F-22C013B9505C}" type="slidenum">
              <a:rPr lang="en-US" smtClean="0"/>
              <a:t>1</a:t>
            </a:fld>
            <a:endParaRPr lang="en-US"/>
          </a:p>
        </p:txBody>
      </p:sp>
    </p:spTree>
    <p:extLst>
      <p:ext uri="{BB962C8B-B14F-4D97-AF65-F5344CB8AC3E}">
        <p14:creationId xmlns:p14="http://schemas.microsoft.com/office/powerpoint/2010/main" val="335377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9/21/24</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671578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9/21/24</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721471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9/21/24</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51534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9/21/24</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977359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9/21/24</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039301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9/21/24</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003817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9/21/24</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607812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9/21/24</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435570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9/21/24</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874422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9/21/24</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365484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9/21/24</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26865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9/21/24</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359734"/>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53" r:id="rId6"/>
    <p:sldLayoutId id="2147483948" r:id="rId7"/>
    <p:sldLayoutId id="2147483949" r:id="rId8"/>
    <p:sldLayoutId id="2147483950" r:id="rId9"/>
    <p:sldLayoutId id="2147483952" r:id="rId10"/>
    <p:sldLayoutId id="2147483951"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aha.org/costsofcaring" TargetMode="Externa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healthaffairs.org/doi/10.1377/hlthaff.2024.00469"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2" name="Rectangle 141">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bstract watercolor pattern on a white background">
            <a:extLst>
              <a:ext uri="{FF2B5EF4-FFF2-40B4-BE49-F238E27FC236}">
                <a16:creationId xmlns:a16="http://schemas.microsoft.com/office/drawing/2014/main" id="{0F88D070-2C2F-29FE-3ECE-26F690783987}"/>
              </a:ext>
            </a:extLst>
          </p:cNvPr>
          <p:cNvPicPr>
            <a:picLocks noChangeAspect="1"/>
          </p:cNvPicPr>
          <p:nvPr/>
        </p:nvPicPr>
        <p:blipFill>
          <a:blip r:embed="rId3"/>
          <a:srcRect l="18431" r="26314" b="-1"/>
          <a:stretch/>
        </p:blipFill>
        <p:spPr>
          <a:xfrm>
            <a:off x="6515100" y="10"/>
            <a:ext cx="5676900" cy="6857990"/>
          </a:xfrm>
          <a:prstGeom prst="rect">
            <a:avLst/>
          </a:prstGeom>
        </p:spPr>
      </p:pic>
      <p:sp>
        <p:nvSpPr>
          <p:cNvPr id="2" name="Title 1">
            <a:extLst>
              <a:ext uri="{FF2B5EF4-FFF2-40B4-BE49-F238E27FC236}">
                <a16:creationId xmlns:a16="http://schemas.microsoft.com/office/drawing/2014/main" id="{7AE735C9-02EF-EB4A-B8F2-BA21356E9DF8}"/>
              </a:ext>
            </a:extLst>
          </p:cNvPr>
          <p:cNvSpPr>
            <a:spLocks noGrp="1"/>
          </p:cNvSpPr>
          <p:nvPr>
            <p:ph type="ctrTitle"/>
          </p:nvPr>
        </p:nvSpPr>
        <p:spPr>
          <a:xfrm>
            <a:off x="703400" y="871758"/>
            <a:ext cx="5227171" cy="3871143"/>
          </a:xfrm>
        </p:spPr>
        <p:txBody>
          <a:bodyPr>
            <a:normAutofit/>
          </a:bodyPr>
          <a:lstStyle/>
          <a:p>
            <a:pPr>
              <a:lnSpc>
                <a:spcPct val="90000"/>
              </a:lnSpc>
            </a:pPr>
            <a:r>
              <a:rPr lang="en-US"/>
              <a:t>Improving the Bottom Line by Optimizing Patient Throughput</a:t>
            </a:r>
          </a:p>
        </p:txBody>
      </p:sp>
      <p:sp>
        <p:nvSpPr>
          <p:cNvPr id="3" name="Subtitle 2">
            <a:extLst>
              <a:ext uri="{FF2B5EF4-FFF2-40B4-BE49-F238E27FC236}">
                <a16:creationId xmlns:a16="http://schemas.microsoft.com/office/drawing/2014/main" id="{189855A0-3324-0319-B5D8-808C2F6AFDC8}"/>
              </a:ext>
            </a:extLst>
          </p:cNvPr>
          <p:cNvSpPr>
            <a:spLocks noGrp="1"/>
          </p:cNvSpPr>
          <p:nvPr>
            <p:ph type="subTitle" idx="1"/>
          </p:nvPr>
        </p:nvSpPr>
        <p:spPr>
          <a:xfrm>
            <a:off x="703400" y="4862352"/>
            <a:ext cx="4914899" cy="1271748"/>
          </a:xfrm>
        </p:spPr>
        <p:txBody>
          <a:bodyPr>
            <a:normAutofit/>
          </a:bodyPr>
          <a:lstStyle/>
          <a:p>
            <a:pPr>
              <a:lnSpc>
                <a:spcPct val="100000"/>
              </a:lnSpc>
            </a:pPr>
            <a:r>
              <a:rPr lang="en-US" sz="1400" dirty="0"/>
              <a:t>Panelist:  	Titi Britto, MD, MBA, MAS </a:t>
            </a:r>
          </a:p>
          <a:p>
            <a:pPr>
              <a:lnSpc>
                <a:spcPct val="100000"/>
              </a:lnSpc>
            </a:pPr>
            <a:r>
              <a:rPr lang="en-US" sz="1400" dirty="0"/>
              <a:t>	Terry Schwartz</a:t>
            </a:r>
          </a:p>
          <a:p>
            <a:pPr>
              <a:lnSpc>
                <a:spcPct val="100000"/>
              </a:lnSpc>
            </a:pPr>
            <a:r>
              <a:rPr lang="en-US" sz="1400" dirty="0"/>
              <a:t>Moderator: Tulay Aksoy, MD, SFHM, FACP</a:t>
            </a:r>
          </a:p>
          <a:p>
            <a:pPr>
              <a:lnSpc>
                <a:spcPct val="100000"/>
              </a:lnSpc>
            </a:pPr>
            <a:endParaRPr lang="en-US" sz="1400" dirty="0"/>
          </a:p>
        </p:txBody>
      </p:sp>
      <p:cxnSp>
        <p:nvCxnSpPr>
          <p:cNvPr id="143" name="Straight Connector 142">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4914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D7CC41EB-2D81-4303-9171-6401B388BA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100"/>
            <a:ext cx="4914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5334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5D816-C226-5EB7-F5B4-104F8B693CF1}"/>
              </a:ext>
            </a:extLst>
          </p:cNvPr>
          <p:cNvSpPr>
            <a:spLocks noGrp="1"/>
          </p:cNvSpPr>
          <p:nvPr>
            <p:ph type="title"/>
          </p:nvPr>
        </p:nvSpPr>
        <p:spPr/>
        <p:txBody>
          <a:bodyPr>
            <a:normAutofit/>
          </a:bodyPr>
          <a:lstStyle/>
          <a:p>
            <a:r>
              <a:rPr lang="en-US" dirty="0"/>
              <a:t>US Life Expectancy lags Behind</a:t>
            </a:r>
          </a:p>
        </p:txBody>
      </p:sp>
      <p:graphicFrame>
        <p:nvGraphicFramePr>
          <p:cNvPr id="10" name="Content Placeholder 9">
            <a:extLst>
              <a:ext uri="{FF2B5EF4-FFF2-40B4-BE49-F238E27FC236}">
                <a16:creationId xmlns:a16="http://schemas.microsoft.com/office/drawing/2014/main" id="{1EA25736-3BE7-716B-0C4D-07101C641008}"/>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79842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805D3-C1E1-A5BB-8185-24049CC84243}"/>
              </a:ext>
            </a:extLst>
          </p:cNvPr>
          <p:cNvSpPr>
            <a:spLocks noGrp="1"/>
          </p:cNvSpPr>
          <p:nvPr>
            <p:ph type="title"/>
          </p:nvPr>
        </p:nvSpPr>
        <p:spPr/>
        <p:txBody>
          <a:bodyPr>
            <a:normAutofit fontScale="90000"/>
          </a:bodyPr>
          <a:lstStyle/>
          <a:p>
            <a:r>
              <a:rPr lang="en-US" dirty="0"/>
              <a:t> </a:t>
            </a:r>
            <a:r>
              <a:rPr lang="en-US" sz="2200" dirty="0"/>
              <a:t>"The top-performing countries overall are Norway, the Netherlands, and Australia. The United States ranks last despite spending far more of its gross domestic product on health care”. (Commonwealth fund)</a:t>
            </a:r>
          </a:p>
        </p:txBody>
      </p:sp>
      <p:pic>
        <p:nvPicPr>
          <p:cNvPr id="4" name="Content Placeholder 3">
            <a:extLst>
              <a:ext uri="{FF2B5EF4-FFF2-40B4-BE49-F238E27FC236}">
                <a16:creationId xmlns:a16="http://schemas.microsoft.com/office/drawing/2014/main" id="{6888D744-40F0-208B-9ED8-D075BDFA3020}"/>
              </a:ext>
            </a:extLst>
          </p:cNvPr>
          <p:cNvPicPr>
            <a:picLocks noGrp="1" noChangeAspect="1"/>
          </p:cNvPicPr>
          <p:nvPr>
            <p:ph idx="1"/>
          </p:nvPr>
        </p:nvPicPr>
        <p:blipFill>
          <a:blip r:embed="rId2"/>
          <a:stretch>
            <a:fillRect/>
          </a:stretch>
        </p:blipFill>
        <p:spPr>
          <a:xfrm>
            <a:off x="2080260" y="2198809"/>
            <a:ext cx="8862893" cy="3978154"/>
          </a:xfrm>
          <a:prstGeom prst="rect">
            <a:avLst/>
          </a:prstGeom>
        </p:spPr>
      </p:pic>
    </p:spTree>
    <p:extLst>
      <p:ext uri="{BB962C8B-B14F-4D97-AF65-F5344CB8AC3E}">
        <p14:creationId xmlns:p14="http://schemas.microsoft.com/office/powerpoint/2010/main" val="2319352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ctive Archive Supports the Quadruple Aim in Healthcare - Healthcare Data  Management Software &amp; Services | Harmony Healthcare IT">
            <a:extLst>
              <a:ext uri="{FF2B5EF4-FFF2-40B4-BE49-F238E27FC236}">
                <a16:creationId xmlns:a16="http://schemas.microsoft.com/office/drawing/2014/main" id="{91D7007A-2A4A-FDF1-507E-70D93AEDC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5729" y="1907700"/>
            <a:ext cx="3388956" cy="25690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613FCA-6EFE-E8F8-EFFF-351136119746}"/>
              </a:ext>
            </a:extLst>
          </p:cNvPr>
          <p:cNvPicPr>
            <a:picLocks noChangeAspect="1"/>
          </p:cNvPicPr>
          <p:nvPr/>
        </p:nvPicPr>
        <p:blipFill>
          <a:blip r:embed="rId3"/>
          <a:stretch>
            <a:fillRect/>
          </a:stretch>
        </p:blipFill>
        <p:spPr>
          <a:xfrm>
            <a:off x="373126" y="1076689"/>
            <a:ext cx="2687315" cy="2352311"/>
          </a:xfrm>
          <a:prstGeom prst="rect">
            <a:avLst/>
          </a:prstGeom>
        </p:spPr>
      </p:pic>
      <p:pic>
        <p:nvPicPr>
          <p:cNvPr id="2052" name="Picture 4" descr="Understanding The Quintuple Aim">
            <a:extLst>
              <a:ext uri="{FF2B5EF4-FFF2-40B4-BE49-F238E27FC236}">
                <a16:creationId xmlns:a16="http://schemas.microsoft.com/office/drawing/2014/main" id="{5DD678D1-2141-59A9-A24B-0147713AEA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1" y="2136415"/>
            <a:ext cx="3833230" cy="38332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6B09FE2-4A36-C937-11B1-6A7518BB4537}"/>
              </a:ext>
            </a:extLst>
          </p:cNvPr>
          <p:cNvSpPr txBox="1"/>
          <p:nvPr/>
        </p:nvSpPr>
        <p:spPr>
          <a:xfrm>
            <a:off x="662569" y="3554963"/>
            <a:ext cx="1632762" cy="369332"/>
          </a:xfrm>
          <a:prstGeom prst="rect">
            <a:avLst/>
          </a:prstGeom>
          <a:noFill/>
        </p:spPr>
        <p:txBody>
          <a:bodyPr wrap="square" rtlCol="0">
            <a:spAutoFit/>
          </a:bodyPr>
          <a:lstStyle/>
          <a:p>
            <a:r>
              <a:rPr lang="en-US" dirty="0"/>
              <a:t>2008</a:t>
            </a:r>
          </a:p>
        </p:txBody>
      </p:sp>
      <p:sp>
        <p:nvSpPr>
          <p:cNvPr id="6" name="TextBox 5">
            <a:extLst>
              <a:ext uri="{FF2B5EF4-FFF2-40B4-BE49-F238E27FC236}">
                <a16:creationId xmlns:a16="http://schemas.microsoft.com/office/drawing/2014/main" id="{0266B60F-A623-0747-9F88-5F61CE037AFD}"/>
              </a:ext>
            </a:extLst>
          </p:cNvPr>
          <p:cNvSpPr txBox="1"/>
          <p:nvPr/>
        </p:nvSpPr>
        <p:spPr>
          <a:xfrm>
            <a:off x="4861249" y="4683968"/>
            <a:ext cx="1978089" cy="369332"/>
          </a:xfrm>
          <a:prstGeom prst="rect">
            <a:avLst/>
          </a:prstGeom>
          <a:noFill/>
        </p:spPr>
        <p:txBody>
          <a:bodyPr wrap="square" rtlCol="0">
            <a:spAutoFit/>
          </a:bodyPr>
          <a:lstStyle/>
          <a:p>
            <a:r>
              <a:rPr lang="en-US" dirty="0"/>
              <a:t>2014</a:t>
            </a:r>
          </a:p>
        </p:txBody>
      </p:sp>
      <p:sp>
        <p:nvSpPr>
          <p:cNvPr id="7" name="TextBox 6">
            <a:extLst>
              <a:ext uri="{FF2B5EF4-FFF2-40B4-BE49-F238E27FC236}">
                <a16:creationId xmlns:a16="http://schemas.microsoft.com/office/drawing/2014/main" id="{612C76DE-FC83-5986-E035-0D320E04C59D}"/>
              </a:ext>
            </a:extLst>
          </p:cNvPr>
          <p:cNvSpPr txBox="1"/>
          <p:nvPr/>
        </p:nvSpPr>
        <p:spPr>
          <a:xfrm>
            <a:off x="8994710" y="6232849"/>
            <a:ext cx="1754155" cy="369332"/>
          </a:xfrm>
          <a:prstGeom prst="rect">
            <a:avLst/>
          </a:prstGeom>
          <a:noFill/>
        </p:spPr>
        <p:txBody>
          <a:bodyPr wrap="square" rtlCol="0">
            <a:spAutoFit/>
          </a:bodyPr>
          <a:lstStyle/>
          <a:p>
            <a:r>
              <a:rPr lang="en-US" dirty="0"/>
              <a:t>2024</a:t>
            </a:r>
          </a:p>
        </p:txBody>
      </p:sp>
      <p:sp>
        <p:nvSpPr>
          <p:cNvPr id="8" name="TextBox 7">
            <a:extLst>
              <a:ext uri="{FF2B5EF4-FFF2-40B4-BE49-F238E27FC236}">
                <a16:creationId xmlns:a16="http://schemas.microsoft.com/office/drawing/2014/main" id="{5F78DDCF-77AD-090F-5076-86282890273A}"/>
              </a:ext>
            </a:extLst>
          </p:cNvPr>
          <p:cNvSpPr txBox="1"/>
          <p:nvPr/>
        </p:nvSpPr>
        <p:spPr>
          <a:xfrm>
            <a:off x="2746309" y="1076689"/>
            <a:ext cx="6699381" cy="369332"/>
          </a:xfrm>
          <a:prstGeom prst="rect">
            <a:avLst/>
          </a:prstGeom>
          <a:noFill/>
        </p:spPr>
        <p:txBody>
          <a:bodyPr wrap="square" rtlCol="0">
            <a:spAutoFit/>
          </a:bodyPr>
          <a:lstStyle/>
          <a:p>
            <a:r>
              <a:rPr lang="en-US" dirty="0"/>
              <a:t>Moving from the triple aim to the quadruple to the Quintuple Aim</a:t>
            </a:r>
          </a:p>
        </p:txBody>
      </p:sp>
    </p:spTree>
    <p:extLst>
      <p:ext uri="{BB962C8B-B14F-4D97-AF65-F5344CB8AC3E}">
        <p14:creationId xmlns:p14="http://schemas.microsoft.com/office/powerpoint/2010/main" val="1801373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506AE-E183-2231-C4B0-87725F5C06E3}"/>
              </a:ext>
            </a:extLst>
          </p:cNvPr>
          <p:cNvPicPr>
            <a:picLocks noChangeAspect="1"/>
          </p:cNvPicPr>
          <p:nvPr/>
        </p:nvPicPr>
        <p:blipFill>
          <a:blip r:embed="rId2"/>
          <a:stretch>
            <a:fillRect/>
          </a:stretch>
        </p:blipFill>
        <p:spPr>
          <a:xfrm>
            <a:off x="1166327" y="342898"/>
            <a:ext cx="9563877" cy="5987234"/>
          </a:xfrm>
          <a:prstGeom prst="rect">
            <a:avLst/>
          </a:prstGeom>
        </p:spPr>
      </p:pic>
    </p:spTree>
    <p:extLst>
      <p:ext uri="{BB962C8B-B14F-4D97-AF65-F5344CB8AC3E}">
        <p14:creationId xmlns:p14="http://schemas.microsoft.com/office/powerpoint/2010/main" val="74676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42BADB-F800-A89B-6D1A-C6DD53D522BC}"/>
              </a:ext>
            </a:extLst>
          </p:cNvPr>
          <p:cNvSpPr txBox="1"/>
          <p:nvPr/>
        </p:nvSpPr>
        <p:spPr>
          <a:xfrm>
            <a:off x="426197" y="2590537"/>
            <a:ext cx="5226728" cy="2893100"/>
          </a:xfrm>
          <a:prstGeom prst="rect">
            <a:avLst/>
          </a:prstGeom>
          <a:noFill/>
        </p:spPr>
        <p:txBody>
          <a:bodyPr wrap="square">
            <a:spAutoFit/>
          </a:bodyPr>
          <a:lstStyle/>
          <a:p>
            <a:pPr algn="l" fontAlgn="t"/>
            <a:r>
              <a:rPr lang="en-US" sz="1400" b="0" i="0" dirty="0">
                <a:solidFill>
                  <a:srgbClr val="292929"/>
                </a:solidFill>
                <a:effectLst/>
                <a:highlight>
                  <a:srgbClr val="FFFFFF"/>
                </a:highlight>
                <a:latin typeface="Helvetica" panose="020B0604020202020204" pitchFamily="34" charset="0"/>
              </a:rPr>
              <a:t>Medical supplies cost hospitals $146.9 billion in 2023 — an </a:t>
            </a:r>
            <a:r>
              <a:rPr lang="en-US" sz="1400" b="0" i="0" dirty="0">
                <a:solidFill>
                  <a:srgbClr val="292929"/>
                </a:solidFill>
                <a:effectLst/>
                <a:highlight>
                  <a:srgbClr val="FFFF00"/>
                </a:highlight>
                <a:latin typeface="Helvetica" panose="020B0604020202020204" pitchFamily="34" charset="0"/>
              </a:rPr>
              <a:t>uptick from about $140 billion expenses a year prior</a:t>
            </a:r>
            <a:r>
              <a:rPr lang="en-US" sz="1400" b="0" i="0" dirty="0">
                <a:solidFill>
                  <a:srgbClr val="292929"/>
                </a:solidFill>
                <a:effectLst/>
                <a:highlight>
                  <a:srgbClr val="FFFFFF"/>
                </a:highlight>
                <a:latin typeface="Helvetica" panose="020B0604020202020204" pitchFamily="34" charset="0"/>
              </a:rPr>
              <a:t>, the American Hospital Association said in a May update of its </a:t>
            </a:r>
            <a:r>
              <a:rPr lang="en-US" sz="1400" b="0" i="0" u="none" strike="noStrike" dirty="0">
                <a:solidFill>
                  <a:srgbClr val="0000FF"/>
                </a:solidFill>
                <a:effectLst/>
                <a:highlight>
                  <a:srgbClr val="FFFFFF"/>
                </a:highlight>
                <a:latin typeface="Helvetica" panose="020B0604020202020204" pitchFamily="34" charset="0"/>
                <a:hlinkClick r:id="rId2"/>
              </a:rPr>
              <a:t>Costs of Caring report</a:t>
            </a:r>
            <a:r>
              <a:rPr lang="en-US" sz="1400" b="0" i="0" dirty="0">
                <a:solidFill>
                  <a:srgbClr val="292929"/>
                </a:solidFill>
                <a:effectLst/>
                <a:highlight>
                  <a:srgbClr val="FFFFFF"/>
                </a:highlight>
                <a:latin typeface="Helvetica" panose="020B0604020202020204" pitchFamily="34" charset="0"/>
              </a:rPr>
              <a:t>. </a:t>
            </a:r>
          </a:p>
          <a:p>
            <a:pPr algn="l" fontAlgn="t"/>
            <a:r>
              <a:rPr lang="en-US" sz="1400" b="0" i="0" dirty="0">
                <a:solidFill>
                  <a:srgbClr val="292929"/>
                </a:solidFill>
                <a:effectLst/>
                <a:highlight>
                  <a:srgbClr val="FFFFFF"/>
                </a:highlight>
                <a:latin typeface="Helvetica" panose="020B0604020202020204" pitchFamily="34" charset="0"/>
              </a:rPr>
              <a:t>Leaders at hospitals and health systems should expect to continue seeing </a:t>
            </a:r>
            <a:r>
              <a:rPr lang="en-US" sz="1400" b="0" i="0" dirty="0">
                <a:solidFill>
                  <a:srgbClr val="292929"/>
                </a:solidFill>
                <a:effectLst/>
                <a:highlight>
                  <a:srgbClr val="FFFF00"/>
                </a:highlight>
                <a:latin typeface="Helvetica" panose="020B0604020202020204" pitchFamily="34" charset="0"/>
              </a:rPr>
              <a:t>price increases for labor, drugs and medical supplies in 2024,</a:t>
            </a:r>
            <a:r>
              <a:rPr lang="en-US" sz="1400" b="0" i="0" dirty="0">
                <a:solidFill>
                  <a:srgbClr val="292929"/>
                </a:solidFill>
                <a:effectLst/>
                <a:highlight>
                  <a:srgbClr val="FFFFFF"/>
                </a:highlight>
                <a:latin typeface="Helvetica" panose="020B0604020202020204" pitchFamily="34" charset="0"/>
              </a:rPr>
              <a:t> the AHA said. </a:t>
            </a:r>
          </a:p>
          <a:p>
            <a:pPr algn="l" fontAlgn="t"/>
            <a:r>
              <a:rPr lang="en-US" sz="1400" b="0" i="0" dirty="0">
                <a:solidFill>
                  <a:srgbClr val="292929"/>
                </a:solidFill>
                <a:effectLst/>
                <a:highlight>
                  <a:srgbClr val="FFFFFF"/>
                </a:highlight>
                <a:latin typeface="Helvetica" panose="020B0604020202020204" pitchFamily="34" charset="0"/>
              </a:rPr>
              <a:t>Here are 10 things supply chain executives should know: </a:t>
            </a:r>
          </a:p>
          <a:p>
            <a:pPr algn="l" fontAlgn="t"/>
            <a:r>
              <a:rPr lang="en-US" sz="1400" b="0" i="0" dirty="0">
                <a:solidFill>
                  <a:srgbClr val="292929"/>
                </a:solidFill>
                <a:effectLst/>
                <a:highlight>
                  <a:srgbClr val="FFFFFF"/>
                </a:highlight>
                <a:latin typeface="Helvetica" panose="020B0604020202020204" pitchFamily="34" charset="0"/>
              </a:rPr>
              <a:t>1. In 2023, medical supply costs accounted for about </a:t>
            </a:r>
            <a:r>
              <a:rPr lang="en-US" sz="1400" b="1" i="0" dirty="0">
                <a:solidFill>
                  <a:srgbClr val="292929"/>
                </a:solidFill>
                <a:effectLst/>
                <a:highlight>
                  <a:srgbClr val="FFFFFF"/>
                </a:highlight>
                <a:latin typeface="Helvetica" panose="020B0604020202020204" pitchFamily="34" charset="0"/>
              </a:rPr>
              <a:t>10.5%</a:t>
            </a:r>
            <a:r>
              <a:rPr lang="en-US" sz="1400" b="0" i="0" dirty="0">
                <a:solidFill>
                  <a:srgbClr val="292929"/>
                </a:solidFill>
                <a:effectLst/>
                <a:highlight>
                  <a:srgbClr val="FFFFFF"/>
                </a:highlight>
                <a:latin typeface="Helvetica" panose="020B0604020202020204" pitchFamily="34" charset="0"/>
              </a:rPr>
              <a:t> of the average hospital's budget. </a:t>
            </a:r>
          </a:p>
          <a:p>
            <a:pPr algn="l" fontAlgn="t"/>
            <a:r>
              <a:rPr lang="en-US" sz="1400" b="0" i="0" dirty="0">
                <a:solidFill>
                  <a:srgbClr val="292929"/>
                </a:solidFill>
                <a:effectLst/>
                <a:highlight>
                  <a:srgbClr val="FFFFFF"/>
                </a:highlight>
                <a:latin typeface="Helvetica" panose="020B0604020202020204" pitchFamily="34" charset="0"/>
              </a:rPr>
              <a:t>2</a:t>
            </a:r>
            <a:r>
              <a:rPr lang="en-US" sz="1400" b="0" i="0" dirty="0">
                <a:solidFill>
                  <a:srgbClr val="292929"/>
                </a:solidFill>
                <a:effectLst/>
                <a:highlight>
                  <a:srgbClr val="FFFF00"/>
                </a:highlight>
                <a:latin typeface="Helvetica" panose="020B0604020202020204" pitchFamily="34" charset="0"/>
              </a:rPr>
              <a:t>. Inflation increased </a:t>
            </a:r>
            <a:r>
              <a:rPr lang="en-US" sz="1400" b="1" i="0" dirty="0">
                <a:solidFill>
                  <a:srgbClr val="292929"/>
                </a:solidFill>
                <a:effectLst/>
                <a:highlight>
                  <a:srgbClr val="FFFF00"/>
                </a:highlight>
                <a:latin typeface="Helvetica" panose="020B0604020202020204" pitchFamily="34" charset="0"/>
              </a:rPr>
              <a:t>12.4%</a:t>
            </a:r>
            <a:r>
              <a:rPr lang="en-US" sz="1400" b="0" i="0" dirty="0">
                <a:solidFill>
                  <a:srgbClr val="292929"/>
                </a:solidFill>
                <a:effectLst/>
                <a:highlight>
                  <a:srgbClr val="FFFF00"/>
                </a:highlight>
                <a:latin typeface="Helvetica" panose="020B0604020202020204" pitchFamily="34" charset="0"/>
              </a:rPr>
              <a:t> between 2021 and 2023 — a rate that is more than two times faster than Medicare reimbursement for inpatient care</a:t>
            </a:r>
            <a:r>
              <a:rPr lang="en-US" sz="1400" b="0" i="0" dirty="0">
                <a:solidFill>
                  <a:srgbClr val="292929"/>
                </a:solidFill>
                <a:effectLst/>
                <a:highlight>
                  <a:srgbClr val="FFFFFF"/>
                </a:highlight>
                <a:latin typeface="Helvetica" panose="020B0604020202020204" pitchFamily="34" charset="0"/>
              </a:rPr>
              <a:t>. </a:t>
            </a:r>
          </a:p>
        </p:txBody>
      </p:sp>
      <p:sp>
        <p:nvSpPr>
          <p:cNvPr id="5" name="TextBox 4">
            <a:extLst>
              <a:ext uri="{FF2B5EF4-FFF2-40B4-BE49-F238E27FC236}">
                <a16:creationId xmlns:a16="http://schemas.microsoft.com/office/drawing/2014/main" id="{AC1D8AF8-4D20-2735-8FC0-EDCF710495A5}"/>
              </a:ext>
            </a:extLst>
          </p:cNvPr>
          <p:cNvSpPr txBox="1"/>
          <p:nvPr/>
        </p:nvSpPr>
        <p:spPr>
          <a:xfrm>
            <a:off x="5912527" y="2088342"/>
            <a:ext cx="6094520" cy="4616648"/>
          </a:xfrm>
          <a:prstGeom prst="rect">
            <a:avLst/>
          </a:prstGeom>
          <a:noFill/>
        </p:spPr>
        <p:txBody>
          <a:bodyPr wrap="square">
            <a:spAutoFit/>
          </a:bodyPr>
          <a:lstStyle/>
          <a:p>
            <a:pPr algn="l" fontAlgn="t"/>
            <a:r>
              <a:rPr lang="en-US" sz="1400" b="0" i="0" dirty="0">
                <a:solidFill>
                  <a:srgbClr val="292929"/>
                </a:solidFill>
                <a:effectLst/>
                <a:highlight>
                  <a:srgbClr val="FFFFFF"/>
                </a:highlight>
                <a:latin typeface="Helvetica" panose="020B0604020202020204" pitchFamily="34" charset="0"/>
              </a:rPr>
              <a:t>3. Upfront costs for critical equipment and device upgrades are high. For example, magnetic resonance imaging machines are, on average, $3.2 million. </a:t>
            </a:r>
          </a:p>
          <a:p>
            <a:pPr algn="l" fontAlgn="t"/>
            <a:r>
              <a:rPr lang="en-US" sz="1400" b="0" i="0" dirty="0">
                <a:solidFill>
                  <a:srgbClr val="292929"/>
                </a:solidFill>
                <a:effectLst/>
                <a:highlight>
                  <a:srgbClr val="FFFFFF"/>
                </a:highlight>
                <a:latin typeface="Helvetica" panose="020B0604020202020204" pitchFamily="34" charset="0"/>
              </a:rPr>
              <a:t>4. Since 2022, the </a:t>
            </a:r>
            <a:r>
              <a:rPr lang="en-US" sz="1400" b="0" i="0" dirty="0">
                <a:solidFill>
                  <a:srgbClr val="292929"/>
                </a:solidFill>
                <a:effectLst/>
                <a:highlight>
                  <a:srgbClr val="FFFF00"/>
                </a:highlight>
                <a:latin typeface="Helvetica" panose="020B0604020202020204" pitchFamily="34" charset="0"/>
              </a:rPr>
              <a:t>number of days cash on hand has fallen by 28.3% for hospitals and health systems</a:t>
            </a:r>
            <a:r>
              <a:rPr lang="en-US" sz="1400" b="0" i="0" dirty="0">
                <a:solidFill>
                  <a:srgbClr val="292929"/>
                </a:solidFill>
                <a:effectLst/>
                <a:highlight>
                  <a:srgbClr val="FFFFFF"/>
                </a:highlight>
                <a:latin typeface="Helvetica" panose="020B0604020202020204" pitchFamily="34" charset="0"/>
              </a:rPr>
              <a:t>. </a:t>
            </a:r>
          </a:p>
          <a:p>
            <a:pPr algn="l" fontAlgn="t"/>
            <a:r>
              <a:rPr lang="en-US" sz="1400" b="0" i="0" dirty="0">
                <a:solidFill>
                  <a:srgbClr val="292929"/>
                </a:solidFill>
                <a:effectLst/>
                <a:highlight>
                  <a:srgbClr val="FFFFFF"/>
                </a:highlight>
                <a:latin typeface="Helvetica" panose="020B0604020202020204" pitchFamily="34" charset="0"/>
              </a:rPr>
              <a:t>5. The </a:t>
            </a:r>
            <a:r>
              <a:rPr lang="en-US" sz="1400" b="0" i="0" dirty="0">
                <a:solidFill>
                  <a:srgbClr val="292929"/>
                </a:solidFill>
                <a:effectLst/>
                <a:highlight>
                  <a:srgbClr val="FFFF00"/>
                </a:highlight>
                <a:latin typeface="Helvetica" panose="020B0604020202020204" pitchFamily="34" charset="0"/>
              </a:rPr>
              <a:t>average age of capital investments for medical equipment and infrastructure rose 7.1% for all hospitals in 2023, meaning these businesses are conducting tradeoffs to maintain healthcare services and postponing planned upgrades. </a:t>
            </a:r>
          </a:p>
          <a:p>
            <a:pPr algn="l" fontAlgn="t"/>
            <a:r>
              <a:rPr lang="en-US" sz="1400" b="0" i="0" dirty="0">
                <a:solidFill>
                  <a:srgbClr val="292929"/>
                </a:solidFill>
                <a:effectLst/>
                <a:highlight>
                  <a:srgbClr val="FFFFFF"/>
                </a:highlight>
                <a:latin typeface="Helvetica" panose="020B0604020202020204" pitchFamily="34" charset="0"/>
              </a:rPr>
              <a:t>6. In 2022, </a:t>
            </a:r>
            <a:r>
              <a:rPr lang="en-US" sz="1400" b="0" i="0" dirty="0">
                <a:solidFill>
                  <a:srgbClr val="292929"/>
                </a:solidFill>
                <a:effectLst/>
                <a:highlight>
                  <a:srgbClr val="FFFF00"/>
                </a:highlight>
                <a:latin typeface="Helvetica" panose="020B0604020202020204" pitchFamily="34" charset="0"/>
              </a:rPr>
              <a:t>Medicare paid </a:t>
            </a:r>
            <a:r>
              <a:rPr lang="en-US" sz="1400" b="1" i="0" dirty="0">
                <a:solidFill>
                  <a:srgbClr val="292929"/>
                </a:solidFill>
                <a:effectLst/>
                <a:highlight>
                  <a:srgbClr val="FFFF00"/>
                </a:highlight>
                <a:latin typeface="Helvetica" panose="020B0604020202020204" pitchFamily="34" charset="0"/>
              </a:rPr>
              <a:t>82 cents for every dollar</a:t>
            </a:r>
            <a:r>
              <a:rPr lang="en-US" sz="1400" b="0" i="0" dirty="0">
                <a:solidFill>
                  <a:srgbClr val="292929"/>
                </a:solidFill>
                <a:effectLst/>
                <a:highlight>
                  <a:srgbClr val="FFFF00"/>
                </a:highlight>
                <a:latin typeface="Helvetica" panose="020B0604020202020204" pitchFamily="34" charset="0"/>
              </a:rPr>
              <a:t> spent by hospitals, leading to a deficit of nearly </a:t>
            </a:r>
            <a:r>
              <a:rPr lang="en-US" sz="1400" b="1" i="0" dirty="0">
                <a:solidFill>
                  <a:srgbClr val="292929"/>
                </a:solidFill>
                <a:effectLst/>
                <a:highlight>
                  <a:srgbClr val="FFFF00"/>
                </a:highlight>
                <a:latin typeface="Helvetica" panose="020B0604020202020204" pitchFamily="34" charset="0"/>
              </a:rPr>
              <a:t>$100 billion</a:t>
            </a:r>
            <a:r>
              <a:rPr lang="en-US" sz="1400" b="0" i="0" dirty="0">
                <a:solidFill>
                  <a:srgbClr val="292929"/>
                </a:solidFill>
                <a:effectLst/>
                <a:highlight>
                  <a:srgbClr val="FFFFFF"/>
                </a:highlight>
                <a:latin typeface="Helvetica" panose="020B0604020202020204" pitchFamily="34" charset="0"/>
              </a:rPr>
              <a:t>. </a:t>
            </a:r>
          </a:p>
          <a:p>
            <a:pPr algn="l" fontAlgn="t"/>
            <a:r>
              <a:rPr lang="en-US" sz="1400" b="0" i="0" dirty="0">
                <a:solidFill>
                  <a:srgbClr val="292929"/>
                </a:solidFill>
                <a:effectLst/>
                <a:highlight>
                  <a:srgbClr val="FFFFFF"/>
                </a:highlight>
                <a:latin typeface="Helvetica" panose="020B0604020202020204" pitchFamily="34" charset="0"/>
              </a:rPr>
              <a:t>7. </a:t>
            </a:r>
            <a:r>
              <a:rPr lang="en-US" sz="1400" b="0" i="0" dirty="0">
                <a:solidFill>
                  <a:srgbClr val="292929"/>
                </a:solidFill>
                <a:effectLst/>
                <a:highlight>
                  <a:srgbClr val="FFFF00"/>
                </a:highlight>
                <a:latin typeface="Helvetica" panose="020B0604020202020204" pitchFamily="34" charset="0"/>
              </a:rPr>
              <a:t>Denials cost hospitals </a:t>
            </a:r>
            <a:r>
              <a:rPr lang="en-US" sz="1400" b="1" i="0" dirty="0">
                <a:solidFill>
                  <a:srgbClr val="292929"/>
                </a:solidFill>
                <a:effectLst/>
                <a:highlight>
                  <a:srgbClr val="FFFF00"/>
                </a:highlight>
                <a:latin typeface="Helvetica" panose="020B0604020202020204" pitchFamily="34" charset="0"/>
              </a:rPr>
              <a:t>$20 billion</a:t>
            </a:r>
            <a:r>
              <a:rPr lang="en-US" sz="1400" b="0" i="0" dirty="0">
                <a:solidFill>
                  <a:srgbClr val="292929"/>
                </a:solidFill>
                <a:effectLst/>
                <a:highlight>
                  <a:srgbClr val="FFFF00"/>
                </a:highlight>
                <a:latin typeface="Helvetica" panose="020B0604020202020204" pitchFamily="34" charset="0"/>
              </a:rPr>
              <a:t> every year, and denials for commercial Medicare Advantage plans increased </a:t>
            </a:r>
            <a:r>
              <a:rPr lang="en-US" sz="1400" b="1" i="0" dirty="0">
                <a:solidFill>
                  <a:srgbClr val="292929"/>
                </a:solidFill>
                <a:effectLst/>
                <a:highlight>
                  <a:srgbClr val="FFFF00"/>
                </a:highlight>
                <a:latin typeface="Helvetica" panose="020B0604020202020204" pitchFamily="34" charset="0"/>
              </a:rPr>
              <a:t>55.7%</a:t>
            </a:r>
            <a:r>
              <a:rPr lang="en-US" sz="1400" b="0" i="0" dirty="0">
                <a:solidFill>
                  <a:srgbClr val="292929"/>
                </a:solidFill>
                <a:effectLst/>
                <a:highlight>
                  <a:srgbClr val="FFFF00"/>
                </a:highlight>
                <a:latin typeface="Helvetica" panose="020B0604020202020204" pitchFamily="34" charset="0"/>
              </a:rPr>
              <a:t> in 2023</a:t>
            </a:r>
            <a:r>
              <a:rPr lang="en-US" sz="1400" b="0" i="0" dirty="0">
                <a:solidFill>
                  <a:srgbClr val="292929"/>
                </a:solidFill>
                <a:effectLst/>
                <a:highlight>
                  <a:srgbClr val="FFFFFF"/>
                </a:highlight>
                <a:latin typeface="Helvetica" panose="020B0604020202020204" pitchFamily="34" charset="0"/>
              </a:rPr>
              <a:t>. Health </a:t>
            </a:r>
            <a:r>
              <a:rPr lang="en-US" sz="1400" b="0" i="0" dirty="0">
                <a:solidFill>
                  <a:srgbClr val="292929"/>
                </a:solidFill>
                <a:effectLst/>
                <a:highlight>
                  <a:srgbClr val="FFFF00"/>
                </a:highlight>
                <a:latin typeface="Helvetica" panose="020B0604020202020204" pitchFamily="34" charset="0"/>
              </a:rPr>
              <a:t>insurance premiums grew at a rate of </a:t>
            </a:r>
            <a:r>
              <a:rPr lang="en-US" sz="1400" b="1" i="0" dirty="0">
                <a:solidFill>
                  <a:srgbClr val="292929"/>
                </a:solidFill>
                <a:effectLst/>
                <a:highlight>
                  <a:srgbClr val="FFFF00"/>
                </a:highlight>
                <a:latin typeface="Helvetica" panose="020B0604020202020204" pitchFamily="34" charset="0"/>
              </a:rPr>
              <a:t>6.7%</a:t>
            </a:r>
            <a:r>
              <a:rPr lang="en-US" sz="1400" b="0" i="0" dirty="0">
                <a:solidFill>
                  <a:srgbClr val="292929"/>
                </a:solidFill>
                <a:effectLst/>
                <a:highlight>
                  <a:srgbClr val="FFFF00"/>
                </a:highlight>
                <a:latin typeface="Helvetica" panose="020B0604020202020204" pitchFamily="34" charset="0"/>
              </a:rPr>
              <a:t> while hospital prices increased </a:t>
            </a:r>
            <a:r>
              <a:rPr lang="en-US" sz="1400" b="1" i="0" dirty="0">
                <a:solidFill>
                  <a:srgbClr val="292929"/>
                </a:solidFill>
                <a:effectLst/>
                <a:highlight>
                  <a:srgbClr val="FFFF00"/>
                </a:highlight>
                <a:latin typeface="Helvetica" panose="020B0604020202020204" pitchFamily="34" charset="0"/>
              </a:rPr>
              <a:t>2.6%</a:t>
            </a:r>
            <a:r>
              <a:rPr lang="en-US" sz="1400" b="0" i="0" dirty="0">
                <a:solidFill>
                  <a:srgbClr val="292929"/>
                </a:solidFill>
                <a:effectLst/>
                <a:highlight>
                  <a:srgbClr val="FFFF00"/>
                </a:highlight>
                <a:latin typeface="Helvetica" panose="020B0604020202020204" pitchFamily="34" charset="0"/>
              </a:rPr>
              <a:t>. </a:t>
            </a:r>
          </a:p>
          <a:p>
            <a:pPr algn="l" fontAlgn="t"/>
            <a:r>
              <a:rPr lang="en-US" sz="1400" b="0" i="0" dirty="0">
                <a:solidFill>
                  <a:srgbClr val="292929"/>
                </a:solidFill>
                <a:effectLst/>
                <a:highlight>
                  <a:srgbClr val="FFFFFF"/>
                </a:highlight>
                <a:latin typeface="Helvetica" panose="020B0604020202020204" pitchFamily="34" charset="0"/>
              </a:rPr>
              <a:t>8. In 2022, hospitals spent nearly </a:t>
            </a:r>
            <a:r>
              <a:rPr lang="en-US" sz="1400" b="1" i="0" dirty="0">
                <a:solidFill>
                  <a:srgbClr val="292929"/>
                </a:solidFill>
                <a:effectLst/>
                <a:highlight>
                  <a:srgbClr val="FFFF00"/>
                </a:highlight>
                <a:latin typeface="Helvetica" panose="020B0604020202020204" pitchFamily="34" charset="0"/>
              </a:rPr>
              <a:t>$30 billion</a:t>
            </a:r>
            <a:r>
              <a:rPr lang="en-US" sz="1400" b="0" i="0" dirty="0">
                <a:solidFill>
                  <a:srgbClr val="292929"/>
                </a:solidFill>
                <a:effectLst/>
                <a:highlight>
                  <a:srgbClr val="FFFF00"/>
                </a:highlight>
                <a:latin typeface="Helvetica" panose="020B0604020202020204" pitchFamily="34" charset="0"/>
              </a:rPr>
              <a:t> on property and medical liability insurance. </a:t>
            </a:r>
          </a:p>
          <a:p>
            <a:pPr algn="l" fontAlgn="t"/>
            <a:r>
              <a:rPr lang="en-US" sz="1400" b="0" i="0" dirty="0">
                <a:solidFill>
                  <a:srgbClr val="292929"/>
                </a:solidFill>
                <a:effectLst/>
                <a:highlight>
                  <a:srgbClr val="FFFFFF"/>
                </a:highlight>
                <a:latin typeface="Helvetica" panose="020B0604020202020204" pitchFamily="34" charset="0"/>
              </a:rPr>
              <a:t>9. The median </a:t>
            </a:r>
            <a:r>
              <a:rPr lang="en-US" sz="1400" b="0" i="0" dirty="0">
                <a:solidFill>
                  <a:srgbClr val="292929"/>
                </a:solidFill>
                <a:effectLst/>
                <a:highlight>
                  <a:srgbClr val="FFFF00"/>
                </a:highlight>
                <a:latin typeface="Helvetica" panose="020B0604020202020204" pitchFamily="34" charset="0"/>
              </a:rPr>
              <a:t>annual list price for a new drug in 2023 was </a:t>
            </a:r>
            <a:r>
              <a:rPr lang="en-US" sz="1400" b="1" i="0" dirty="0">
                <a:solidFill>
                  <a:srgbClr val="292929"/>
                </a:solidFill>
                <a:effectLst/>
                <a:highlight>
                  <a:srgbClr val="FFFF00"/>
                </a:highlight>
                <a:latin typeface="Helvetica" panose="020B0604020202020204" pitchFamily="34" charset="0"/>
              </a:rPr>
              <a:t>$300,000</a:t>
            </a:r>
            <a:r>
              <a:rPr lang="en-US" sz="1400" b="0" i="0" dirty="0">
                <a:solidFill>
                  <a:srgbClr val="292929"/>
                </a:solidFill>
                <a:effectLst/>
                <a:highlight>
                  <a:srgbClr val="FFFF00"/>
                </a:highlight>
                <a:latin typeface="Helvetica" panose="020B0604020202020204" pitchFamily="34" charset="0"/>
              </a:rPr>
              <a:t> — a </a:t>
            </a:r>
            <a:r>
              <a:rPr lang="en-US" sz="1400" b="1" i="0" dirty="0">
                <a:solidFill>
                  <a:srgbClr val="292929"/>
                </a:solidFill>
                <a:effectLst/>
                <a:highlight>
                  <a:srgbClr val="FFFF00"/>
                </a:highlight>
                <a:latin typeface="Helvetica" panose="020B0604020202020204" pitchFamily="34" charset="0"/>
              </a:rPr>
              <a:t>35%</a:t>
            </a:r>
            <a:r>
              <a:rPr lang="en-US" sz="1400" b="0" i="0" dirty="0">
                <a:solidFill>
                  <a:srgbClr val="292929"/>
                </a:solidFill>
                <a:effectLst/>
                <a:highlight>
                  <a:srgbClr val="FFFF00"/>
                </a:highlight>
                <a:latin typeface="Helvetica" panose="020B0604020202020204" pitchFamily="34" charset="0"/>
              </a:rPr>
              <a:t> increase from 2022. </a:t>
            </a:r>
          </a:p>
          <a:p>
            <a:pPr algn="l" fontAlgn="t"/>
            <a:r>
              <a:rPr lang="en-US" sz="1400" b="0" i="0" dirty="0">
                <a:solidFill>
                  <a:srgbClr val="292929"/>
                </a:solidFill>
                <a:effectLst/>
                <a:highlight>
                  <a:srgbClr val="FFFFFF"/>
                </a:highlight>
                <a:latin typeface="Helvetica" panose="020B0604020202020204" pitchFamily="34" charset="0"/>
              </a:rPr>
              <a:t>10. </a:t>
            </a:r>
            <a:r>
              <a:rPr lang="en-US" sz="1400" b="0" i="0" dirty="0">
                <a:solidFill>
                  <a:srgbClr val="292929"/>
                </a:solidFill>
                <a:effectLst/>
                <a:highlight>
                  <a:srgbClr val="FFFF00"/>
                </a:highlight>
                <a:latin typeface="Helvetica" panose="020B0604020202020204" pitchFamily="34" charset="0"/>
              </a:rPr>
              <a:t>Labor costs in hospitals were </a:t>
            </a:r>
            <a:r>
              <a:rPr lang="en-US" sz="1400" b="1" i="0" dirty="0">
                <a:solidFill>
                  <a:srgbClr val="292929"/>
                </a:solidFill>
                <a:effectLst/>
                <a:highlight>
                  <a:srgbClr val="FFFF00"/>
                </a:highlight>
                <a:latin typeface="Helvetica" panose="020B0604020202020204" pitchFamily="34" charset="0"/>
              </a:rPr>
              <a:t>$839 billion</a:t>
            </a:r>
            <a:r>
              <a:rPr lang="en-US" sz="1400" b="0" i="0" dirty="0">
                <a:solidFill>
                  <a:srgbClr val="292929"/>
                </a:solidFill>
                <a:effectLst/>
                <a:highlight>
                  <a:srgbClr val="FFFF00"/>
                </a:highlight>
                <a:latin typeface="Helvetica" panose="020B0604020202020204" pitchFamily="34" charset="0"/>
              </a:rPr>
              <a:t> between 2021 and 2023, equal to nearly </a:t>
            </a:r>
            <a:r>
              <a:rPr lang="en-US" sz="1400" b="1" i="0" dirty="0">
                <a:solidFill>
                  <a:srgbClr val="292929"/>
                </a:solidFill>
                <a:effectLst/>
                <a:highlight>
                  <a:srgbClr val="FFFF00"/>
                </a:highlight>
                <a:latin typeface="Helvetica" panose="020B0604020202020204" pitchFamily="34" charset="0"/>
              </a:rPr>
              <a:t>60%</a:t>
            </a:r>
            <a:r>
              <a:rPr lang="en-US" sz="1400" b="0" i="0" dirty="0">
                <a:solidFill>
                  <a:srgbClr val="292929"/>
                </a:solidFill>
                <a:effectLst/>
                <a:highlight>
                  <a:srgbClr val="FFFF00"/>
                </a:highlight>
                <a:latin typeface="Helvetica" panose="020B0604020202020204" pitchFamily="34" charset="0"/>
              </a:rPr>
              <a:t> of the average hospital's expenses. In 2023, the advertised wage rates for all hospital jobs increased </a:t>
            </a:r>
            <a:r>
              <a:rPr lang="en-US" sz="1400" b="1" i="0" dirty="0">
                <a:solidFill>
                  <a:srgbClr val="292929"/>
                </a:solidFill>
                <a:effectLst/>
                <a:highlight>
                  <a:srgbClr val="FFFF00"/>
                </a:highlight>
                <a:latin typeface="Helvetica" panose="020B0604020202020204" pitchFamily="34" charset="0"/>
              </a:rPr>
              <a:t>10.1%</a:t>
            </a:r>
            <a:r>
              <a:rPr lang="en-US" sz="1400" b="0" i="0" dirty="0">
                <a:solidFill>
                  <a:srgbClr val="292929"/>
                </a:solidFill>
                <a:effectLst/>
                <a:highlight>
                  <a:srgbClr val="FFFF00"/>
                </a:highlight>
                <a:latin typeface="Helvetica" panose="020B0604020202020204" pitchFamily="34" charset="0"/>
              </a:rPr>
              <a:t>.</a:t>
            </a:r>
          </a:p>
        </p:txBody>
      </p:sp>
      <p:pic>
        <p:nvPicPr>
          <p:cNvPr id="7" name="Picture 6">
            <a:extLst>
              <a:ext uri="{FF2B5EF4-FFF2-40B4-BE49-F238E27FC236}">
                <a16:creationId xmlns:a16="http://schemas.microsoft.com/office/drawing/2014/main" id="{405BB51E-7DF4-C5D4-06AB-8E79D4CCBFEF}"/>
              </a:ext>
            </a:extLst>
          </p:cNvPr>
          <p:cNvPicPr>
            <a:picLocks noChangeAspect="1"/>
          </p:cNvPicPr>
          <p:nvPr/>
        </p:nvPicPr>
        <p:blipFill>
          <a:blip r:embed="rId3"/>
          <a:stretch>
            <a:fillRect/>
          </a:stretch>
        </p:blipFill>
        <p:spPr>
          <a:xfrm>
            <a:off x="334715" y="168214"/>
            <a:ext cx="4562475" cy="1123950"/>
          </a:xfrm>
          <a:prstGeom prst="rect">
            <a:avLst/>
          </a:prstGeom>
        </p:spPr>
      </p:pic>
      <p:pic>
        <p:nvPicPr>
          <p:cNvPr id="9" name="Picture 8">
            <a:extLst>
              <a:ext uri="{FF2B5EF4-FFF2-40B4-BE49-F238E27FC236}">
                <a16:creationId xmlns:a16="http://schemas.microsoft.com/office/drawing/2014/main" id="{EBA1A672-A481-3592-47D9-C987FA770123}"/>
              </a:ext>
            </a:extLst>
          </p:cNvPr>
          <p:cNvPicPr>
            <a:picLocks noChangeAspect="1"/>
          </p:cNvPicPr>
          <p:nvPr/>
        </p:nvPicPr>
        <p:blipFill>
          <a:blip r:embed="rId4"/>
          <a:stretch>
            <a:fillRect/>
          </a:stretch>
        </p:blipFill>
        <p:spPr>
          <a:xfrm>
            <a:off x="166595" y="1292164"/>
            <a:ext cx="7636877" cy="1313306"/>
          </a:xfrm>
          <a:prstGeom prst="rect">
            <a:avLst/>
          </a:prstGeom>
        </p:spPr>
      </p:pic>
    </p:spTree>
    <p:extLst>
      <p:ext uri="{BB962C8B-B14F-4D97-AF65-F5344CB8AC3E}">
        <p14:creationId xmlns:p14="http://schemas.microsoft.com/office/powerpoint/2010/main" val="4283164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F92145-9756-6CC2-9698-16E2FC6798ED}"/>
              </a:ext>
            </a:extLst>
          </p:cNvPr>
          <p:cNvPicPr>
            <a:picLocks noChangeAspect="1"/>
          </p:cNvPicPr>
          <p:nvPr/>
        </p:nvPicPr>
        <p:blipFill>
          <a:blip r:embed="rId2"/>
          <a:stretch>
            <a:fillRect/>
          </a:stretch>
        </p:blipFill>
        <p:spPr>
          <a:xfrm>
            <a:off x="1642369" y="88777"/>
            <a:ext cx="8714611" cy="6535958"/>
          </a:xfrm>
          <a:prstGeom prst="rect">
            <a:avLst/>
          </a:prstGeom>
        </p:spPr>
      </p:pic>
    </p:spTree>
    <p:extLst>
      <p:ext uri="{BB962C8B-B14F-4D97-AF65-F5344CB8AC3E}">
        <p14:creationId xmlns:p14="http://schemas.microsoft.com/office/powerpoint/2010/main" val="3492116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A1FCA-15DB-7116-5336-19394E92DE1C}"/>
              </a:ext>
            </a:extLst>
          </p:cNvPr>
          <p:cNvSpPr>
            <a:spLocks noGrp="1"/>
          </p:cNvSpPr>
          <p:nvPr>
            <p:ph type="title"/>
          </p:nvPr>
        </p:nvSpPr>
        <p:spPr>
          <a:xfrm>
            <a:off x="700635" y="914400"/>
            <a:ext cx="10691265" cy="716280"/>
          </a:xfrm>
        </p:spPr>
        <p:txBody>
          <a:bodyPr/>
          <a:lstStyle/>
          <a:p>
            <a:r>
              <a:rPr lang="en-US" dirty="0"/>
              <a:t>Summary </a:t>
            </a:r>
          </a:p>
        </p:txBody>
      </p:sp>
      <p:sp>
        <p:nvSpPr>
          <p:cNvPr id="3" name="Content Placeholder 2">
            <a:extLst>
              <a:ext uri="{FF2B5EF4-FFF2-40B4-BE49-F238E27FC236}">
                <a16:creationId xmlns:a16="http://schemas.microsoft.com/office/drawing/2014/main" id="{1AC07CBC-9013-9B95-913E-F77DF8599760}"/>
              </a:ext>
            </a:extLst>
          </p:cNvPr>
          <p:cNvSpPr>
            <a:spLocks noGrp="1"/>
          </p:cNvSpPr>
          <p:nvPr>
            <p:ph idx="1"/>
          </p:nvPr>
        </p:nvSpPr>
        <p:spPr>
          <a:xfrm>
            <a:off x="601575" y="1795272"/>
            <a:ext cx="10691265" cy="3739896"/>
          </a:xfrm>
        </p:spPr>
        <p:txBody>
          <a:bodyPr>
            <a:normAutofit/>
          </a:bodyPr>
          <a:lstStyle/>
          <a:p>
            <a:r>
              <a:rPr lang="en-US" dirty="0"/>
              <a:t>US Health care costs are higher than other nations and continue to rise</a:t>
            </a:r>
          </a:p>
          <a:p>
            <a:r>
              <a:rPr lang="en-US" dirty="0"/>
              <a:t>US healthcare is costly and inefficient and outcomes are not optimal</a:t>
            </a:r>
          </a:p>
          <a:p>
            <a:r>
              <a:rPr lang="en-US" dirty="0"/>
              <a:t>We Must all focus on the quintuple aim</a:t>
            </a:r>
          </a:p>
          <a:p>
            <a:r>
              <a:rPr lang="en-US" dirty="0"/>
              <a:t>Understand and identify drivers of rising cost, identify and eliminate waste</a:t>
            </a:r>
          </a:p>
          <a:p>
            <a:r>
              <a:rPr lang="en-US" dirty="0"/>
              <a:t>Excess LOS is a form of waste with elements of “failure of care coordination”, “administrative complexity” and “operational waste”</a:t>
            </a:r>
          </a:p>
          <a:p>
            <a:r>
              <a:rPr lang="en-US" dirty="0"/>
              <a:t>Reducing LOS reduces cost of </a:t>
            </a:r>
            <a:r>
              <a:rPr lang="en-US"/>
              <a:t>care and improves outcomes</a:t>
            </a:r>
            <a:endParaRPr lang="en-US" dirty="0"/>
          </a:p>
        </p:txBody>
      </p:sp>
    </p:spTree>
    <p:extLst>
      <p:ext uri="{BB962C8B-B14F-4D97-AF65-F5344CB8AC3E}">
        <p14:creationId xmlns:p14="http://schemas.microsoft.com/office/powerpoint/2010/main" val="2163910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DE29F-7327-D398-2D86-B22A71B25296}"/>
              </a:ext>
            </a:extLst>
          </p:cNvPr>
          <p:cNvSpPr>
            <a:spLocks noGrp="1"/>
          </p:cNvSpPr>
          <p:nvPr>
            <p:ph type="title"/>
          </p:nvPr>
        </p:nvSpPr>
        <p:spPr/>
        <p:txBody>
          <a:bodyPr/>
          <a:lstStyle/>
          <a:p>
            <a:r>
              <a:rPr lang="en-US" dirty="0"/>
              <a:t>Advantages of Reduced LOS</a:t>
            </a:r>
          </a:p>
        </p:txBody>
      </p:sp>
      <p:sp>
        <p:nvSpPr>
          <p:cNvPr id="3" name="Content Placeholder 2">
            <a:extLst>
              <a:ext uri="{FF2B5EF4-FFF2-40B4-BE49-F238E27FC236}">
                <a16:creationId xmlns:a16="http://schemas.microsoft.com/office/drawing/2014/main" id="{5B5BD55A-04AC-403D-F523-CA57CB9389E2}"/>
              </a:ext>
            </a:extLst>
          </p:cNvPr>
          <p:cNvSpPr>
            <a:spLocks noGrp="1"/>
          </p:cNvSpPr>
          <p:nvPr>
            <p:ph idx="1"/>
          </p:nvPr>
        </p:nvSpPr>
        <p:spPr/>
        <p:txBody>
          <a:bodyPr>
            <a:normAutofit/>
          </a:bodyPr>
          <a:lstStyle/>
          <a:p>
            <a:pPr marL="0" indent="0" algn="l">
              <a:buNone/>
            </a:pPr>
            <a:r>
              <a:rPr lang="en-US" b="0" i="0" dirty="0">
                <a:solidFill>
                  <a:srgbClr val="333333"/>
                </a:solidFill>
                <a:effectLst/>
                <a:latin typeface="Open Sans" panose="020B0606030504020204" pitchFamily="34" charset="0"/>
              </a:rPr>
              <a:t>Hospital inpatient </a:t>
            </a:r>
            <a:r>
              <a:rPr lang="en-US" b="0" i="0">
                <a:solidFill>
                  <a:srgbClr val="333333"/>
                </a:solidFill>
                <a:effectLst/>
                <a:latin typeface="Open Sans" panose="020B0606030504020204" pitchFamily="34" charset="0"/>
              </a:rPr>
              <a:t>care </a:t>
            </a:r>
          </a:p>
          <a:p>
            <a:r>
              <a:rPr lang="en-US" b="0" i="0">
                <a:solidFill>
                  <a:srgbClr val="333333"/>
                </a:solidFill>
                <a:effectLst/>
                <a:latin typeface="Open Sans" panose="020B0606030504020204" pitchFamily="34" charset="0"/>
              </a:rPr>
              <a:t>30</a:t>
            </a:r>
            <a:r>
              <a:rPr lang="en-US" b="0" i="0" dirty="0">
                <a:solidFill>
                  <a:srgbClr val="333333"/>
                </a:solidFill>
                <a:effectLst/>
                <a:latin typeface="Open Sans" panose="020B0606030504020204" pitchFamily="34" charset="0"/>
              </a:rPr>
              <a:t>% of healthcare expenditures in the U.S</a:t>
            </a:r>
          </a:p>
          <a:p>
            <a:pPr algn="l"/>
            <a:r>
              <a:rPr lang="en-US" dirty="0">
                <a:solidFill>
                  <a:srgbClr val="333333"/>
                </a:solidFill>
                <a:latin typeface="Open Sans" panose="020B0606030504020204" pitchFamily="34" charset="0"/>
              </a:rPr>
              <a:t>Average </a:t>
            </a:r>
            <a:r>
              <a:rPr lang="en-US" b="0" i="0" dirty="0">
                <a:solidFill>
                  <a:srgbClr val="333333"/>
                </a:solidFill>
                <a:effectLst/>
                <a:latin typeface="Open Sans" panose="020B0606030504020204" pitchFamily="34" charset="0"/>
              </a:rPr>
              <a:t>LOS is </a:t>
            </a:r>
            <a:r>
              <a:rPr lang="en-US" b="0" i="0">
                <a:solidFill>
                  <a:srgbClr val="333333"/>
                </a:solidFill>
                <a:effectLst/>
                <a:latin typeface="Open Sans" panose="020B0606030504020204" pitchFamily="34" charset="0"/>
              </a:rPr>
              <a:t>4.5 days</a:t>
            </a:r>
            <a:endParaRPr lang="en-US" b="0" i="0" dirty="0">
              <a:solidFill>
                <a:srgbClr val="333333"/>
              </a:solidFill>
              <a:effectLst/>
              <a:latin typeface="Open Sans" panose="020B0606030504020204" pitchFamily="34" charset="0"/>
            </a:endParaRPr>
          </a:p>
          <a:p>
            <a:pPr algn="l"/>
            <a:r>
              <a:rPr lang="en-US" b="0" i="0" dirty="0">
                <a:solidFill>
                  <a:srgbClr val="333333"/>
                </a:solidFill>
                <a:effectLst/>
                <a:latin typeface="Open Sans" panose="020B0606030504020204" pitchFamily="34" charset="0"/>
              </a:rPr>
              <a:t>average cost of $10,400 per day.</a:t>
            </a:r>
            <a:r>
              <a:rPr lang="en-US" b="0" i="0" baseline="30000" dirty="0">
                <a:solidFill>
                  <a:srgbClr val="333333"/>
                </a:solidFill>
                <a:effectLst/>
                <a:latin typeface="Open Sans" panose="020B0606030504020204" pitchFamily="34" charset="0"/>
              </a:rPr>
              <a:t>1</a:t>
            </a:r>
            <a:r>
              <a:rPr lang="en-US" b="0" i="0" dirty="0">
                <a:solidFill>
                  <a:srgbClr val="333333"/>
                </a:solidFill>
                <a:effectLst/>
                <a:latin typeface="Open Sans" panose="020B0606030504020204" pitchFamily="34" charset="0"/>
              </a:rPr>
              <a:t> </a:t>
            </a:r>
          </a:p>
          <a:p>
            <a:pPr marL="0" indent="0" algn="l">
              <a:buNone/>
            </a:pPr>
            <a:r>
              <a:rPr lang="en-US" b="0" i="0" dirty="0">
                <a:solidFill>
                  <a:srgbClr val="333333"/>
                </a:solidFill>
                <a:effectLst/>
                <a:latin typeface="Open Sans" panose="020B0606030504020204" pitchFamily="34" charset="0"/>
              </a:rPr>
              <a:t>Optimizing and reducing LOS </a:t>
            </a:r>
            <a:r>
              <a:rPr lang="en-US" b="0" i="0">
                <a:solidFill>
                  <a:srgbClr val="333333"/>
                </a:solidFill>
                <a:effectLst/>
                <a:latin typeface="Open Sans" panose="020B0606030504020204" pitchFamily="34" charset="0"/>
              </a:rPr>
              <a:t>improves </a:t>
            </a:r>
          </a:p>
          <a:p>
            <a:r>
              <a:rPr lang="en-US" b="0" i="0">
                <a:solidFill>
                  <a:srgbClr val="333333"/>
                </a:solidFill>
                <a:effectLst/>
                <a:latin typeface="Open Sans" panose="020B0606030504020204" pitchFamily="34" charset="0"/>
              </a:rPr>
              <a:t>financial, economic </a:t>
            </a:r>
            <a:endParaRPr lang="en-US" dirty="0">
              <a:solidFill>
                <a:srgbClr val="333333"/>
              </a:solidFill>
              <a:latin typeface="Open Sans" panose="020B0606030504020204" pitchFamily="34" charset="0"/>
            </a:endParaRPr>
          </a:p>
          <a:p>
            <a:r>
              <a:rPr lang="en-US" b="0" i="0">
                <a:solidFill>
                  <a:srgbClr val="333333"/>
                </a:solidFill>
                <a:effectLst/>
                <a:latin typeface="Open Sans" panose="020B0606030504020204" pitchFamily="34" charset="0"/>
              </a:rPr>
              <a:t>operational, </a:t>
            </a:r>
          </a:p>
          <a:p>
            <a:r>
              <a:rPr lang="en-US" b="0" i="0">
                <a:solidFill>
                  <a:srgbClr val="333333"/>
                </a:solidFill>
                <a:effectLst/>
                <a:latin typeface="Open Sans" panose="020B0606030504020204" pitchFamily="34" charset="0"/>
              </a:rPr>
              <a:t>clinical </a:t>
            </a:r>
            <a:r>
              <a:rPr lang="en-US" b="0" i="0" dirty="0">
                <a:solidFill>
                  <a:srgbClr val="333333"/>
                </a:solidFill>
                <a:effectLst/>
                <a:latin typeface="Open Sans" panose="020B0606030504020204" pitchFamily="34" charset="0"/>
              </a:rPr>
              <a:t>outcomes </a:t>
            </a:r>
            <a:r>
              <a:rPr lang="en-US" b="0" i="0" baseline="30000" dirty="0">
                <a:solidFill>
                  <a:srgbClr val="333333"/>
                </a:solidFill>
                <a:effectLst/>
                <a:latin typeface="Open Sans" panose="020B0606030504020204" pitchFamily="34" charset="0"/>
              </a:rPr>
              <a:t>2</a:t>
            </a:r>
            <a:endParaRPr lang="en-US" b="0" i="0" dirty="0">
              <a:solidFill>
                <a:srgbClr val="333333"/>
              </a:solidFill>
              <a:effectLst/>
              <a:latin typeface="Open Sans" panose="020B0606030504020204" pitchFamily="34" charset="0"/>
            </a:endParaRPr>
          </a:p>
          <a:p>
            <a:endParaRPr lang="en-US" dirty="0"/>
          </a:p>
        </p:txBody>
      </p:sp>
      <p:sp>
        <p:nvSpPr>
          <p:cNvPr id="4" name="TextBox 3">
            <a:extLst>
              <a:ext uri="{FF2B5EF4-FFF2-40B4-BE49-F238E27FC236}">
                <a16:creationId xmlns:a16="http://schemas.microsoft.com/office/drawing/2014/main" id="{928DBC4A-752B-E98A-61AE-EAECE72429C0}"/>
              </a:ext>
            </a:extLst>
          </p:cNvPr>
          <p:cNvSpPr txBox="1"/>
          <p:nvPr/>
        </p:nvSpPr>
        <p:spPr>
          <a:xfrm>
            <a:off x="976543" y="6304002"/>
            <a:ext cx="9277165" cy="553998"/>
          </a:xfrm>
          <a:prstGeom prst="rect">
            <a:avLst/>
          </a:prstGeom>
          <a:noFill/>
        </p:spPr>
        <p:txBody>
          <a:bodyPr wrap="square" rtlCol="0">
            <a:spAutoFit/>
          </a:bodyPr>
          <a:lstStyle/>
          <a:p>
            <a:r>
              <a:rPr lang="en-US" sz="1000" dirty="0"/>
              <a:t>REFERENCES</a:t>
            </a:r>
          </a:p>
          <a:p>
            <a:r>
              <a:rPr lang="en-US" sz="1000" dirty="0"/>
              <a:t>Agency for Healthcare Research and Quality. (2014). Overview of hospital stays in the United States, 2012.</a:t>
            </a:r>
          </a:p>
          <a:p>
            <a:r>
              <a:rPr lang="en-US" sz="1000" dirty="0"/>
              <a:t>Jennings, N. (2015). Inpatient care – Calculating the cost of length of stay. Hospitals &amp; Health Networks.</a:t>
            </a:r>
          </a:p>
        </p:txBody>
      </p:sp>
    </p:spTree>
    <p:extLst>
      <p:ext uri="{BB962C8B-B14F-4D97-AF65-F5344CB8AC3E}">
        <p14:creationId xmlns:p14="http://schemas.microsoft.com/office/powerpoint/2010/main" val="3842138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D25CD-C2E3-8ECE-57B3-5CF7CFEB0549}"/>
              </a:ext>
            </a:extLst>
          </p:cNvPr>
          <p:cNvSpPr>
            <a:spLocks noGrp="1"/>
          </p:cNvSpPr>
          <p:nvPr>
            <p:ph type="title"/>
          </p:nvPr>
        </p:nvSpPr>
        <p:spPr/>
        <p:txBody>
          <a:bodyPr/>
          <a:lstStyle/>
          <a:p>
            <a:r>
              <a:rPr lang="en-US" dirty="0"/>
              <a:t>Key Take Aways</a:t>
            </a:r>
          </a:p>
        </p:txBody>
      </p:sp>
      <p:sp>
        <p:nvSpPr>
          <p:cNvPr id="3" name="Content Placeholder 2">
            <a:extLst>
              <a:ext uri="{FF2B5EF4-FFF2-40B4-BE49-F238E27FC236}">
                <a16:creationId xmlns:a16="http://schemas.microsoft.com/office/drawing/2014/main" id="{72AA1FCA-CE24-1C5A-ECBE-CA274B7B1DEA}"/>
              </a:ext>
            </a:extLst>
          </p:cNvPr>
          <p:cNvSpPr>
            <a:spLocks noGrp="1"/>
          </p:cNvSpPr>
          <p:nvPr>
            <p:ph idx="1"/>
          </p:nvPr>
        </p:nvSpPr>
        <p:spPr/>
        <p:txBody>
          <a:bodyPr>
            <a:normAutofit fontScale="92500" lnSpcReduction="10000"/>
          </a:bodyPr>
          <a:lstStyle/>
          <a:p>
            <a:pPr>
              <a:buFont typeface="Arial" panose="020B0604020202020204" pitchFamily="34" charset="0"/>
              <a:buChar char="•"/>
            </a:pPr>
            <a:r>
              <a:rPr lang="en-US" b="1" dirty="0"/>
              <a:t>Optimize Patient Flow</a:t>
            </a:r>
            <a:r>
              <a:rPr lang="en-US" dirty="0"/>
              <a:t>: Effective throughput strategies reduce costs, increase capacity, and improve patient experience</a:t>
            </a:r>
          </a:p>
          <a:p>
            <a:pPr>
              <a:buFont typeface="Arial" panose="020B0604020202020204" pitchFamily="34" charset="0"/>
              <a:buChar char="•"/>
            </a:pPr>
            <a:r>
              <a:rPr lang="en-US" b="1" dirty="0"/>
              <a:t>Interdisciplinary Collaboration</a:t>
            </a:r>
            <a:r>
              <a:rPr lang="en-US" dirty="0"/>
              <a:t>: Success depends on teamwork across clinical and administrative areas</a:t>
            </a:r>
          </a:p>
          <a:p>
            <a:pPr>
              <a:buFont typeface="Arial" panose="020B0604020202020204" pitchFamily="34" charset="0"/>
              <a:buChar char="•"/>
            </a:pPr>
            <a:r>
              <a:rPr lang="en-US" b="1" dirty="0"/>
              <a:t>Data-Driven Decisions</a:t>
            </a:r>
            <a:r>
              <a:rPr lang="en-US" dirty="0"/>
              <a:t>: Use metrics like length of stay and readmission rates to guide improvements</a:t>
            </a:r>
          </a:p>
          <a:p>
            <a:pPr>
              <a:buFont typeface="Arial" panose="020B0604020202020204" pitchFamily="34" charset="0"/>
              <a:buChar char="•"/>
            </a:pPr>
            <a:r>
              <a:rPr lang="en-US" b="1" dirty="0"/>
              <a:t>Maximize Capacity Without Adding Beds</a:t>
            </a:r>
            <a:r>
              <a:rPr lang="en-US" dirty="0"/>
              <a:t>: Streamlining discharge and care management creates space and enhances access</a:t>
            </a:r>
          </a:p>
          <a:p>
            <a:pPr>
              <a:buFont typeface="Arial" panose="020B0604020202020204" pitchFamily="34" charset="0"/>
              <a:buChar char="•"/>
            </a:pPr>
            <a:r>
              <a:rPr lang="en-US" b="1" dirty="0"/>
              <a:t>Measurable Outcomes</a:t>
            </a:r>
            <a:r>
              <a:rPr lang="en-US" dirty="0"/>
              <a:t>: Improved patient outcomes, satisfaction, and financial performance are achievable</a:t>
            </a:r>
          </a:p>
          <a:p>
            <a:endParaRPr lang="en-US" dirty="0"/>
          </a:p>
        </p:txBody>
      </p:sp>
    </p:spTree>
    <p:extLst>
      <p:ext uri="{BB962C8B-B14F-4D97-AF65-F5344CB8AC3E}">
        <p14:creationId xmlns:p14="http://schemas.microsoft.com/office/powerpoint/2010/main" val="2370675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19" name="Straight Connector 411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20" name="Straight Connector 4119">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121" name="Rectangle 4120">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8C098FD-C470-0A6F-F851-77AA1975282E}"/>
              </a:ext>
            </a:extLst>
          </p:cNvPr>
          <p:cNvSpPr>
            <a:spLocks noGrp="1"/>
          </p:cNvSpPr>
          <p:nvPr>
            <p:ph type="title"/>
          </p:nvPr>
        </p:nvSpPr>
        <p:spPr>
          <a:xfrm>
            <a:off x="4293278" y="5424236"/>
            <a:ext cx="3250521" cy="1060786"/>
          </a:xfrm>
        </p:spPr>
        <p:txBody>
          <a:bodyPr vert="horz" lIns="91440" tIns="45720" rIns="91440" bIns="45720" rtlCol="0" anchor="t">
            <a:normAutofit fontScale="90000"/>
          </a:bodyPr>
          <a:lstStyle/>
          <a:p>
            <a:pPr algn="ctr"/>
            <a:r>
              <a:rPr lang="en-US" sz="4000" dirty="0"/>
              <a:t>Questions?</a:t>
            </a:r>
            <a:br>
              <a:rPr lang="en-US" sz="4000" dirty="0"/>
            </a:br>
            <a:r>
              <a:rPr lang="en-US" sz="4000" dirty="0"/>
              <a:t>Thank you!</a:t>
            </a:r>
          </a:p>
        </p:txBody>
      </p:sp>
      <p:cxnSp>
        <p:nvCxnSpPr>
          <p:cNvPr id="4122" name="Straight Connector 4121">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3716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098" name="Picture 2" descr="bottom line">
            <a:extLst>
              <a:ext uri="{FF2B5EF4-FFF2-40B4-BE49-F238E27FC236}">
                <a16:creationId xmlns:a16="http://schemas.microsoft.com/office/drawing/2014/main" id="{556B24D7-DF87-6664-7261-5C52CB39BC6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18084" y="1209835"/>
            <a:ext cx="7353299" cy="4136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991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r. Titi Britto of the CoMUI MBBS Class of 1986 Attains Silver Donor Status  with a Consistent Monthly Donation">
            <a:extLst>
              <a:ext uri="{FF2B5EF4-FFF2-40B4-BE49-F238E27FC236}">
                <a16:creationId xmlns:a16="http://schemas.microsoft.com/office/drawing/2014/main" id="{E1D0FDB6-9892-B6C5-E8DC-B21A747B3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029" r="9131"/>
          <a:stretch/>
        </p:blipFill>
        <p:spPr bwMode="auto">
          <a:xfrm>
            <a:off x="818147" y="1200930"/>
            <a:ext cx="2755232" cy="40518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05638D8-11B9-5009-F9D6-C75649EC24EB}"/>
              </a:ext>
            </a:extLst>
          </p:cNvPr>
          <p:cNvSpPr>
            <a:spLocks noGrp="1"/>
          </p:cNvSpPr>
          <p:nvPr>
            <p:ph type="title"/>
          </p:nvPr>
        </p:nvSpPr>
        <p:spPr>
          <a:xfrm>
            <a:off x="5248656" y="914400"/>
            <a:ext cx="6236208" cy="674122"/>
          </a:xfrm>
        </p:spPr>
        <p:txBody>
          <a:bodyPr>
            <a:normAutofit fontScale="90000"/>
          </a:bodyPr>
          <a:lstStyle/>
          <a:p>
            <a:r>
              <a:rPr lang="en-US" dirty="0"/>
              <a:t>Panelists</a:t>
            </a:r>
          </a:p>
        </p:txBody>
      </p:sp>
      <p:sp>
        <p:nvSpPr>
          <p:cNvPr id="1030" name="Content Placeholder 1029">
            <a:extLst>
              <a:ext uri="{FF2B5EF4-FFF2-40B4-BE49-F238E27FC236}">
                <a16:creationId xmlns:a16="http://schemas.microsoft.com/office/drawing/2014/main" id="{D42CE2CE-7178-E813-A5F1-95EA7A7EA080}"/>
              </a:ext>
            </a:extLst>
          </p:cNvPr>
          <p:cNvSpPr>
            <a:spLocks noGrp="1"/>
          </p:cNvSpPr>
          <p:nvPr>
            <p:ph idx="1"/>
          </p:nvPr>
        </p:nvSpPr>
        <p:spPr>
          <a:xfrm>
            <a:off x="3776767" y="1386070"/>
            <a:ext cx="8211845" cy="5269474"/>
          </a:xfrm>
        </p:spPr>
        <p:txBody>
          <a:bodyPr>
            <a:noAutofit/>
          </a:bodyPr>
          <a:lstStyle/>
          <a:p>
            <a:pPr marL="0" indent="0">
              <a:lnSpc>
                <a:spcPct val="115000"/>
              </a:lnSpc>
              <a:spcBef>
                <a:spcPts val="0"/>
              </a:spcBef>
              <a:buNone/>
            </a:pPr>
            <a:r>
              <a:rPr lang="en-US" sz="1200" dirty="0">
                <a:effectLst/>
                <a:ea typeface="Calibri" panose="020F0502020204030204" pitchFamily="34" charset="0"/>
                <a:cs typeface="Times New Roman" panose="02020603050405020304" pitchFamily="18" charset="0"/>
              </a:rPr>
              <a:t>Dr. Britto, is a board-certified </a:t>
            </a:r>
            <a:r>
              <a:rPr lang="en-US" sz="1200" dirty="0">
                <a:ea typeface="Calibri" panose="020F0502020204030204" pitchFamily="34" charset="0"/>
                <a:cs typeface="Times New Roman" panose="02020603050405020304" pitchFamily="18" charset="0"/>
              </a:rPr>
              <a:t>i</a:t>
            </a:r>
            <a:r>
              <a:rPr lang="en-US" sz="1200" dirty="0">
                <a:effectLst/>
                <a:ea typeface="Calibri" panose="020F0502020204030204" pitchFamily="34" charset="0"/>
                <a:cs typeface="Times New Roman" panose="02020603050405020304" pitchFamily="18" charset="0"/>
              </a:rPr>
              <a:t>nternist and serves as Vice-President of Hospital-Based Specialties for Advocate Aurora Health Medical Group, where she is responsible for growth, strategy, and continuous improvement in clinical quality, operational effectiveness and physician and APC engagement in the departments of Anesthesia, Critical care, Emergency Medicine, Hospital Medicine and Imaging. She joined AAH in Oct 2016, as President of Hospital medicine,  leading  Hospital medicine clinicians in 15 Wisconsin Hospitals.</a:t>
            </a:r>
          </a:p>
          <a:p>
            <a:pPr marL="0" indent="0">
              <a:lnSpc>
                <a:spcPct val="115000"/>
              </a:lnSpc>
              <a:spcBef>
                <a:spcPts val="0"/>
              </a:spcBef>
              <a:buNone/>
            </a:pPr>
            <a:r>
              <a:rPr lang="en-US" sz="1200" dirty="0">
                <a:effectLst/>
                <a:ea typeface="Calibri" panose="020F0502020204030204" pitchFamily="34" charset="0"/>
                <a:cs typeface="Times New Roman" panose="02020603050405020304" pitchFamily="18" charset="0"/>
              </a:rPr>
              <a:t>Prior roles include Chief Medical Officer, Medical Director of Hospital Medicine Chief of Medicine at Cartersville Medical Center, Cartersville, GA. She has practiced as a hospitalist since 2009, and previously practiced Nephrology from 1998-2009, and was Chair for the Department of Medicine at Phoebe Putney hospital and Medical Director for multiple Dialysis clinics in Albany, GA.</a:t>
            </a:r>
          </a:p>
          <a:p>
            <a:pPr marL="0" indent="0">
              <a:lnSpc>
                <a:spcPct val="115000"/>
              </a:lnSpc>
              <a:spcBef>
                <a:spcPts val="0"/>
              </a:spcBef>
              <a:buNone/>
            </a:pPr>
            <a:r>
              <a:rPr lang="en-US" sz="1200" dirty="0">
                <a:ea typeface="Calibri" panose="020F0502020204030204" pitchFamily="34" charset="0"/>
                <a:cs typeface="Times New Roman" panose="02020603050405020304" pitchFamily="18" charset="0"/>
              </a:rPr>
              <a:t>Prior to that she was an internist and </a:t>
            </a:r>
            <a:r>
              <a:rPr lang="en-US" sz="1200" dirty="0">
                <a:effectLst/>
                <a:ea typeface="Calibri" panose="020F0502020204030204" pitchFamily="34" charset="0"/>
                <a:cs typeface="Times New Roman" panose="02020603050405020304" pitchFamily="18" charset="0"/>
              </a:rPr>
              <a:t>Associate Medical Director at Geneva B. Scruggs community Health Care center, a federally qualified health care center in Buffalo, New York with a teaching appointment at the university of Buffalo Medical School.</a:t>
            </a:r>
          </a:p>
          <a:p>
            <a:pPr marL="0" indent="0">
              <a:lnSpc>
                <a:spcPct val="115000"/>
              </a:lnSpc>
              <a:spcBef>
                <a:spcPts val="0"/>
              </a:spcBef>
              <a:buNone/>
            </a:pPr>
            <a:r>
              <a:rPr lang="en-US" sz="1200" dirty="0">
                <a:effectLst/>
                <a:ea typeface="Calibri" panose="020F0502020204030204" pitchFamily="34" charset="0"/>
                <a:cs typeface="Times New Roman" panose="02020603050405020304" pitchFamily="18" charset="0"/>
              </a:rPr>
              <a:t>Dr. Britto obtained her medical degree from the College of Medicine, University of Ibadan in Nigeria. She received her master’s degree in Business Administration from The George Washington University in Washington DC and holds a Master of Applied Science in Population Health Management from the Johns Hopkins University in Baltimore, Maryland.  She completed her Residency in Internal Medicine and her Fellowship in Nephrology at the University of Illinois at Chicago hospital in Chicago Illinois, </a:t>
            </a:r>
          </a:p>
          <a:p>
            <a:pPr marL="0" indent="0">
              <a:lnSpc>
                <a:spcPct val="115000"/>
              </a:lnSpc>
              <a:spcBef>
                <a:spcPts val="0"/>
              </a:spcBef>
              <a:buNone/>
            </a:pPr>
            <a:r>
              <a:rPr lang="en-US" sz="1200" dirty="0">
                <a:effectLst/>
                <a:ea typeface="Calibri" panose="020F0502020204030204" pitchFamily="34" charset="0"/>
                <a:cs typeface="Times New Roman" panose="02020603050405020304" pitchFamily="18" charset="0"/>
              </a:rPr>
              <a:t>Dr. Britto is an active member of several professional organizations including the American College of Healthcare Executives and is a Fellow of the American College of Physicians. She has served on the Hospital Quality and Patient Safety Committee of the Society of Hospital Medicine and is a Senior Fellow of the Society of Hospital Medicine. Throughout her professional career Dr. Britto has championed, led and executed many quality, patient safety and efficiency initiatives which resulted in improved performance and outcomes. She was recognized with the 2013 Physician Frist Humanitarian Award at Cartersville medical center. Dr. Britto is passionate about improving quality in  healthcare, effective communications and increasing safety in transitions between healthcare settings for all patients and especially for </a:t>
            </a:r>
            <a:r>
              <a:rPr lang="en-US" sz="1200" dirty="0">
                <a:ea typeface="Calibri" panose="020F0502020204030204" pitchFamily="34" charset="0"/>
                <a:cs typeface="Times New Roman" panose="02020603050405020304" pitchFamily="18" charset="0"/>
              </a:rPr>
              <a:t>hospitalized vulnerable p</a:t>
            </a:r>
            <a:r>
              <a:rPr lang="en-US" sz="1200" dirty="0">
                <a:effectLst/>
                <a:ea typeface="Calibri" panose="020F0502020204030204" pitchFamily="34" charset="0"/>
                <a:cs typeface="Times New Roman" panose="02020603050405020304" pitchFamily="18" charset="0"/>
              </a:rPr>
              <a:t>atients. </a:t>
            </a:r>
          </a:p>
        </p:txBody>
      </p:sp>
      <p:cxnSp>
        <p:nvCxnSpPr>
          <p:cNvPr id="1035" name="Straight Connector 1034">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6871"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88D3224-2198-E995-D50A-54FF4E179248}"/>
              </a:ext>
            </a:extLst>
          </p:cNvPr>
          <p:cNvSpPr txBox="1"/>
          <p:nvPr/>
        </p:nvSpPr>
        <p:spPr>
          <a:xfrm>
            <a:off x="318835" y="5471930"/>
            <a:ext cx="3457932" cy="1138773"/>
          </a:xfrm>
          <a:prstGeom prst="rect">
            <a:avLst/>
          </a:prstGeom>
          <a:noFill/>
        </p:spPr>
        <p:txBody>
          <a:bodyPr wrap="square">
            <a:spAutoFit/>
          </a:bodyPr>
          <a:lstStyle/>
          <a:p>
            <a:pPr algn="ctr"/>
            <a:r>
              <a:rPr lang="en-US" sz="1700" dirty="0"/>
              <a:t>Titilola Britto, MD, MBA, MAS</a:t>
            </a:r>
          </a:p>
          <a:p>
            <a:pPr algn="ctr"/>
            <a:r>
              <a:rPr lang="en-US" sz="1700" dirty="0"/>
              <a:t>Vice President, Hospital-Based Specialties Clinical Program, Advocate Health-Midwest Region</a:t>
            </a:r>
          </a:p>
        </p:txBody>
      </p:sp>
    </p:spTree>
    <p:extLst>
      <p:ext uri="{BB962C8B-B14F-4D97-AF65-F5344CB8AC3E}">
        <p14:creationId xmlns:p14="http://schemas.microsoft.com/office/powerpoint/2010/main" val="712120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5638D8-11B9-5009-F9D6-C75649EC24EB}"/>
              </a:ext>
            </a:extLst>
          </p:cNvPr>
          <p:cNvSpPr>
            <a:spLocks noGrp="1"/>
          </p:cNvSpPr>
          <p:nvPr>
            <p:ph type="title"/>
          </p:nvPr>
        </p:nvSpPr>
        <p:spPr>
          <a:xfrm>
            <a:off x="5248656" y="914400"/>
            <a:ext cx="6236208" cy="1307592"/>
          </a:xfrm>
        </p:spPr>
        <p:txBody>
          <a:bodyPr>
            <a:normAutofit/>
          </a:bodyPr>
          <a:lstStyle/>
          <a:p>
            <a:r>
              <a:rPr lang="en-US" dirty="0"/>
              <a:t>Panelists</a:t>
            </a:r>
          </a:p>
        </p:txBody>
      </p:sp>
      <p:sp>
        <p:nvSpPr>
          <p:cNvPr id="1030" name="Content Placeholder 1029">
            <a:extLst>
              <a:ext uri="{FF2B5EF4-FFF2-40B4-BE49-F238E27FC236}">
                <a16:creationId xmlns:a16="http://schemas.microsoft.com/office/drawing/2014/main" id="{D42CE2CE-7178-E813-A5F1-95EA7A7EA080}"/>
              </a:ext>
            </a:extLst>
          </p:cNvPr>
          <p:cNvSpPr>
            <a:spLocks noGrp="1"/>
          </p:cNvSpPr>
          <p:nvPr>
            <p:ph idx="1"/>
          </p:nvPr>
        </p:nvSpPr>
        <p:spPr>
          <a:xfrm>
            <a:off x="5103628" y="1636777"/>
            <a:ext cx="6381236" cy="4526279"/>
          </a:xfrm>
        </p:spPr>
        <p:txBody>
          <a:bodyPr>
            <a:normAutofit fontScale="70000" lnSpcReduction="20000"/>
          </a:bodyPr>
          <a:lstStyle/>
          <a:p>
            <a:pPr marL="0" indent="0">
              <a:buNone/>
            </a:pPr>
            <a:r>
              <a:rPr lang="en-US" b="1" dirty="0"/>
              <a:t>Terry</a:t>
            </a:r>
            <a:r>
              <a:rPr lang="en-US" dirty="0"/>
              <a:t> is a seasoned healthcare administrative leader with extensive experience in developing successful service lines, notably in Pediatric Orthopedics. She began her career in frontline clinical work, specializing in Nuclear Medicine at Children’s Wisconsin, before transitioning into leadership roles. Terry first led special imaging departments, focusing on staffing, access, and process improvement, and later expanded her leadership to oversee the Orthopedic Clinic, where she tackled issues of access, workflow inefficiencies, and patient satisfaction.</a:t>
            </a:r>
          </a:p>
          <a:p>
            <a:pPr marL="0" indent="0">
              <a:buNone/>
            </a:pPr>
            <a:r>
              <a:rPr lang="en-US" dirty="0"/>
              <a:t>Her involvement in a 2-year IHI Improvement Project, led by Don Berwick, ignited her passion for patient-centered improvement work. Terry became instrumental in transforming clinic operations using Lean principles, driving significant growth in patient volume and geographic expansion of services. Under her leadership, the Pediatric Orthopedic service line grew from 13,000 to 39,000 visits annually, increased faculty from 5 to 28, and strategically expanded to multiple locations across Wisconsin.</a:t>
            </a:r>
          </a:p>
          <a:p>
            <a:pPr marL="0" indent="0">
              <a:buNone/>
            </a:pPr>
            <a:r>
              <a:rPr lang="en-US" dirty="0"/>
              <a:t>Terry is proud of transforming access to fracture care, enabling same-day appointments, and fostering a culture of operational efficiency and patient-centered care. Her leadership drives high patient satisfaction and operational excellence across the service line.</a:t>
            </a:r>
          </a:p>
          <a:p>
            <a:pPr>
              <a:lnSpc>
                <a:spcPct val="100000"/>
              </a:lnSpc>
            </a:pPr>
            <a:endParaRPr lang="en-US" dirty="0"/>
          </a:p>
        </p:txBody>
      </p:sp>
      <p:cxnSp>
        <p:nvCxnSpPr>
          <p:cNvPr id="1035" name="Straight Connector 1034">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6871"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8A463BF-77B0-7541-0354-87858BAF217A}"/>
              </a:ext>
            </a:extLst>
          </p:cNvPr>
          <p:cNvPicPr>
            <a:picLocks noChangeAspect="1"/>
          </p:cNvPicPr>
          <p:nvPr/>
        </p:nvPicPr>
        <p:blipFill>
          <a:blip r:embed="rId2"/>
          <a:stretch>
            <a:fillRect/>
          </a:stretch>
        </p:blipFill>
        <p:spPr>
          <a:xfrm>
            <a:off x="41827" y="516230"/>
            <a:ext cx="4147401" cy="5529868"/>
          </a:xfrm>
          <a:prstGeom prst="rect">
            <a:avLst/>
          </a:prstGeom>
        </p:spPr>
      </p:pic>
      <p:sp>
        <p:nvSpPr>
          <p:cNvPr id="6" name="TextBox 5">
            <a:extLst>
              <a:ext uri="{FF2B5EF4-FFF2-40B4-BE49-F238E27FC236}">
                <a16:creationId xmlns:a16="http://schemas.microsoft.com/office/drawing/2014/main" id="{BFD7732D-ED32-79F5-ABDF-52BC2A96019D}"/>
              </a:ext>
            </a:extLst>
          </p:cNvPr>
          <p:cNvSpPr txBox="1"/>
          <p:nvPr/>
        </p:nvSpPr>
        <p:spPr>
          <a:xfrm>
            <a:off x="0" y="6063536"/>
            <a:ext cx="4351815" cy="646331"/>
          </a:xfrm>
          <a:prstGeom prst="rect">
            <a:avLst/>
          </a:prstGeom>
          <a:noFill/>
        </p:spPr>
        <p:txBody>
          <a:bodyPr wrap="square">
            <a:spAutoFit/>
          </a:bodyPr>
          <a:lstStyle/>
          <a:p>
            <a:pPr algn="ctr">
              <a:lnSpc>
                <a:spcPct val="100000"/>
              </a:lnSpc>
            </a:pPr>
            <a:r>
              <a:rPr lang="en-US" sz="1800" dirty="0"/>
              <a:t>Terry Schwartz</a:t>
            </a:r>
          </a:p>
          <a:p>
            <a:pPr algn="ctr">
              <a:lnSpc>
                <a:spcPct val="100000"/>
              </a:lnSpc>
            </a:pPr>
            <a:r>
              <a:rPr lang="en-US" b="0" i="0" u="none" strike="noStrike" dirty="0">
                <a:solidFill>
                  <a:srgbClr val="212121"/>
                </a:solidFill>
                <a:effectLst/>
                <a:latin typeface="Aptos" panose="020B0004020202020204" pitchFamily="34" charset="0"/>
              </a:rPr>
              <a:t>Advisor at </a:t>
            </a:r>
            <a:r>
              <a:rPr lang="en-US" b="0" i="0" u="none" strike="noStrike" dirty="0" err="1">
                <a:solidFill>
                  <a:srgbClr val="212121"/>
                </a:solidFill>
                <a:effectLst/>
                <a:latin typeface="Aptos" panose="020B0004020202020204" pitchFamily="34" charset="0"/>
              </a:rPr>
              <a:t>FlowOne</a:t>
            </a:r>
            <a:r>
              <a:rPr lang="en-US" b="0" i="0" u="none" strike="noStrike" dirty="0">
                <a:solidFill>
                  <a:srgbClr val="212121"/>
                </a:solidFill>
                <a:effectLst/>
                <a:latin typeface="Aptos" panose="020B0004020202020204" pitchFamily="34" charset="0"/>
              </a:rPr>
              <a:t> Lean Consulting, LLC</a:t>
            </a:r>
            <a:endParaRPr lang="en-US" sz="1800" dirty="0"/>
          </a:p>
        </p:txBody>
      </p:sp>
    </p:spTree>
    <p:extLst>
      <p:ext uri="{BB962C8B-B14F-4D97-AF65-F5344CB8AC3E}">
        <p14:creationId xmlns:p14="http://schemas.microsoft.com/office/powerpoint/2010/main" val="3043075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0" name="Rectangle 103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7DFF7DC-3C13-D9CF-989E-54EE014635A5}"/>
              </a:ext>
            </a:extLst>
          </p:cNvPr>
          <p:cNvPicPr>
            <a:picLocks noChangeAspect="1"/>
          </p:cNvPicPr>
          <p:nvPr/>
        </p:nvPicPr>
        <p:blipFill>
          <a:blip r:embed="rId2"/>
          <a:srcRect r="-2" b="6536"/>
          <a:stretch/>
        </p:blipFill>
        <p:spPr>
          <a:xfrm>
            <a:off x="260934" y="0"/>
            <a:ext cx="4932464" cy="5948362"/>
          </a:xfrm>
          <a:prstGeom prst="rect">
            <a:avLst/>
          </a:prstGeom>
        </p:spPr>
      </p:pic>
      <p:sp>
        <p:nvSpPr>
          <p:cNvPr id="2" name="Title 1">
            <a:extLst>
              <a:ext uri="{FF2B5EF4-FFF2-40B4-BE49-F238E27FC236}">
                <a16:creationId xmlns:a16="http://schemas.microsoft.com/office/drawing/2014/main" id="{105638D8-11B9-5009-F9D6-C75649EC24EB}"/>
              </a:ext>
            </a:extLst>
          </p:cNvPr>
          <p:cNvSpPr>
            <a:spLocks noGrp="1"/>
          </p:cNvSpPr>
          <p:nvPr>
            <p:ph type="title"/>
          </p:nvPr>
        </p:nvSpPr>
        <p:spPr>
          <a:xfrm>
            <a:off x="6284749" y="909638"/>
            <a:ext cx="5201121" cy="1318062"/>
          </a:xfrm>
        </p:spPr>
        <p:txBody>
          <a:bodyPr>
            <a:normAutofit/>
          </a:bodyPr>
          <a:lstStyle/>
          <a:p>
            <a:r>
              <a:rPr lang="en-US" dirty="0"/>
              <a:t>Moderator</a:t>
            </a:r>
          </a:p>
        </p:txBody>
      </p:sp>
      <p:sp>
        <p:nvSpPr>
          <p:cNvPr id="1030" name="Content Placeholder 1029">
            <a:extLst>
              <a:ext uri="{FF2B5EF4-FFF2-40B4-BE49-F238E27FC236}">
                <a16:creationId xmlns:a16="http://schemas.microsoft.com/office/drawing/2014/main" id="{D42CE2CE-7178-E813-A5F1-95EA7A7EA080}"/>
              </a:ext>
            </a:extLst>
          </p:cNvPr>
          <p:cNvSpPr>
            <a:spLocks noGrp="1"/>
          </p:cNvSpPr>
          <p:nvPr>
            <p:ph idx="1"/>
          </p:nvPr>
        </p:nvSpPr>
        <p:spPr>
          <a:xfrm>
            <a:off x="6096000" y="1764361"/>
            <a:ext cx="5550568" cy="4997945"/>
          </a:xfrm>
        </p:spPr>
        <p:txBody>
          <a:bodyPr>
            <a:noAutofit/>
          </a:bodyPr>
          <a:lstStyle/>
          <a:p>
            <a:pPr marL="0" indent="0">
              <a:buNone/>
            </a:pPr>
            <a:r>
              <a:rPr lang="en-US" sz="1600" b="1" dirty="0"/>
              <a:t>Dr. Tulay Aksoy </a:t>
            </a:r>
            <a:r>
              <a:rPr lang="en-US" sz="1600" dirty="0"/>
              <a:t>is the Chief Medical Officer at Aurora Sinai Medical Center and Aurora St. Luke’s South Shore Hospital, overseeing over 1,700 physicians. She is a board-certified Internal Medicine physician and is currently pursuing an Executive MBA at the Kellogg School of Management, Northwestern University, with a focus on healthcare leadership. Dr. Aksoy was recently honored as one of the </a:t>
            </a:r>
            <a:r>
              <a:rPr lang="en-US" sz="1600" i="1" dirty="0"/>
              <a:t>Top 50 Women in Medicine</a:t>
            </a:r>
            <a:r>
              <a:rPr lang="en-US" sz="1600" dirty="0"/>
              <a:t> by </a:t>
            </a:r>
            <a:r>
              <a:rPr lang="en-US" sz="1600" i="1" dirty="0"/>
              <a:t>Women We Admire</a:t>
            </a:r>
            <a:r>
              <a:rPr lang="en-US" sz="1600" dirty="0"/>
              <a:t> in 2024, recognizing her exceptional leadership and contributions to healthcare. With extensive experience in healthcare leadership, she has successfully led multiple initiatives to improve patient throughput, reduce length of stay, and enhance quality of care. She has also been instrumental in performance improvement projects, resulting in significant clinical and financial outcomes. Dr. Aksoy is an active member of the Milwaukee Health Care Partnership and has developed numerous programs to improve patient care and outcomes​</a:t>
            </a:r>
          </a:p>
        </p:txBody>
      </p:sp>
      <p:cxnSp>
        <p:nvCxnSpPr>
          <p:cNvPr id="1042" name="Straight Connector 1041">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22739" y="722376"/>
            <a:ext cx="16002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9E9D282-1B83-CEC1-FABA-6FEFFBB1D1F4}"/>
              </a:ext>
            </a:extLst>
          </p:cNvPr>
          <p:cNvSpPr txBox="1"/>
          <p:nvPr/>
        </p:nvSpPr>
        <p:spPr>
          <a:xfrm>
            <a:off x="789839" y="5202852"/>
            <a:ext cx="4403559" cy="1200329"/>
          </a:xfrm>
          <a:prstGeom prst="rect">
            <a:avLst/>
          </a:prstGeom>
          <a:noFill/>
        </p:spPr>
        <p:txBody>
          <a:bodyPr wrap="square">
            <a:spAutoFit/>
          </a:bodyPr>
          <a:lstStyle/>
          <a:p>
            <a:pPr algn="ctr"/>
            <a:r>
              <a:rPr lang="en-US" dirty="0"/>
              <a:t>Tulay Aksoy, MD, SFHM, FACP</a:t>
            </a:r>
          </a:p>
          <a:p>
            <a:pPr algn="ctr"/>
            <a:r>
              <a:rPr lang="en-US" dirty="0"/>
              <a:t>Chief Medical Officer </a:t>
            </a:r>
          </a:p>
          <a:p>
            <a:pPr algn="ctr"/>
            <a:r>
              <a:rPr lang="en-US" dirty="0"/>
              <a:t>Aurora Sinai Medical Center</a:t>
            </a:r>
          </a:p>
          <a:p>
            <a:pPr algn="ctr"/>
            <a:r>
              <a:rPr lang="en-US" dirty="0"/>
              <a:t>Aurora St. Luke’s South Shore Hospitals</a:t>
            </a:r>
          </a:p>
        </p:txBody>
      </p:sp>
    </p:spTree>
    <p:extLst>
      <p:ext uri="{BB962C8B-B14F-4D97-AF65-F5344CB8AC3E}">
        <p14:creationId xmlns:p14="http://schemas.microsoft.com/office/powerpoint/2010/main" val="600729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DA40-2EA2-B0D2-F9BA-39103A8A892F}"/>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07A1D834-71DB-0739-2F2C-535F07568887}"/>
              </a:ext>
            </a:extLst>
          </p:cNvPr>
          <p:cNvSpPr>
            <a:spLocks noGrp="1"/>
          </p:cNvSpPr>
          <p:nvPr>
            <p:ph idx="1"/>
          </p:nvPr>
        </p:nvSpPr>
        <p:spPr/>
        <p:txBody>
          <a:bodyPr>
            <a:normAutofit/>
          </a:bodyPr>
          <a:lstStyle/>
          <a:p>
            <a:pPr>
              <a:lnSpc>
                <a:spcPct val="150000"/>
              </a:lnSpc>
              <a:buFont typeface="Arial" panose="020B0604020202020204" pitchFamily="34" charset="0"/>
              <a:buChar char="•"/>
            </a:pPr>
            <a:r>
              <a:rPr lang="en-US" dirty="0"/>
              <a:t>Identify key strategies to optimize patient throughput for improved operational efficiency</a:t>
            </a:r>
          </a:p>
          <a:p>
            <a:pPr>
              <a:lnSpc>
                <a:spcPct val="150000"/>
              </a:lnSpc>
              <a:buFont typeface="Arial" panose="020B0604020202020204" pitchFamily="34" charset="0"/>
              <a:buChar char="•"/>
            </a:pPr>
            <a:r>
              <a:rPr lang="en-US" dirty="0"/>
              <a:t>Implement methods to expedite discharges by leveraging hospitalists</a:t>
            </a:r>
          </a:p>
          <a:p>
            <a:pPr>
              <a:lnSpc>
                <a:spcPct val="150000"/>
              </a:lnSpc>
              <a:buFont typeface="Arial" panose="020B0604020202020204" pitchFamily="34" charset="0"/>
              <a:buChar char="•"/>
            </a:pPr>
            <a:r>
              <a:rPr lang="en-US" dirty="0"/>
              <a:t>Explore approaches to restructure care management and reduce patient length of stay</a:t>
            </a:r>
          </a:p>
          <a:p>
            <a:pPr>
              <a:lnSpc>
                <a:spcPct val="150000"/>
              </a:lnSpc>
              <a:buFont typeface="Arial" panose="020B0604020202020204" pitchFamily="34" charset="0"/>
              <a:buChar char="•"/>
            </a:pPr>
            <a:r>
              <a:rPr lang="en-US" dirty="0"/>
              <a:t>Quantify and track financial and quality benefits resulting from throughput improvements</a:t>
            </a:r>
          </a:p>
          <a:p>
            <a:endParaRPr lang="en-US" dirty="0"/>
          </a:p>
        </p:txBody>
      </p:sp>
    </p:spTree>
    <p:extLst>
      <p:ext uri="{BB962C8B-B14F-4D97-AF65-F5344CB8AC3E}">
        <p14:creationId xmlns:p14="http://schemas.microsoft.com/office/powerpoint/2010/main" val="2498916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886EF-3FDD-2C6A-2A6A-0F86DD8C0A99}"/>
              </a:ext>
            </a:extLst>
          </p:cNvPr>
          <p:cNvSpPr>
            <a:spLocks noGrp="1"/>
          </p:cNvSpPr>
          <p:nvPr>
            <p:ph type="title"/>
          </p:nvPr>
        </p:nvSpPr>
        <p:spPr/>
        <p:txBody>
          <a:bodyPr/>
          <a:lstStyle/>
          <a:p>
            <a:r>
              <a:rPr lang="en-US" dirty="0"/>
              <a:t>Poll Question</a:t>
            </a:r>
          </a:p>
        </p:txBody>
      </p:sp>
      <p:sp>
        <p:nvSpPr>
          <p:cNvPr id="3" name="Content Placeholder 2">
            <a:extLst>
              <a:ext uri="{FF2B5EF4-FFF2-40B4-BE49-F238E27FC236}">
                <a16:creationId xmlns:a16="http://schemas.microsoft.com/office/drawing/2014/main" id="{D9CE83CA-FD78-488C-F451-17AFC626FA68}"/>
              </a:ext>
            </a:extLst>
          </p:cNvPr>
          <p:cNvSpPr>
            <a:spLocks noGrp="1"/>
          </p:cNvSpPr>
          <p:nvPr>
            <p:ph idx="1"/>
          </p:nvPr>
        </p:nvSpPr>
        <p:spPr/>
        <p:txBody>
          <a:bodyPr/>
          <a:lstStyle/>
          <a:p>
            <a:pPr marL="0" indent="0">
              <a:buNone/>
            </a:pPr>
            <a:r>
              <a:rPr lang="en-US" b="1" dirty="0"/>
              <a:t>What is your level of leadership experience in driving patient care optimization initiatives?</a:t>
            </a:r>
            <a:endParaRPr lang="en-US" dirty="0"/>
          </a:p>
          <a:p>
            <a:pPr marL="457200" indent="-457200">
              <a:buFont typeface="+mj-lt"/>
              <a:buAutoNum type="arabicPeriod"/>
            </a:pPr>
            <a:r>
              <a:rPr lang="en-US" dirty="0"/>
              <a:t>I have led multiple optimization initiatives in my organization</a:t>
            </a:r>
          </a:p>
          <a:p>
            <a:pPr marL="457200" indent="-457200">
              <a:buFont typeface="+mj-lt"/>
              <a:buAutoNum type="arabicPeriod"/>
            </a:pPr>
            <a:r>
              <a:rPr lang="en-US" dirty="0"/>
              <a:t>I have been involved in a leadership capacity in one or two initiatives</a:t>
            </a:r>
          </a:p>
          <a:p>
            <a:pPr marL="457200" indent="-457200">
              <a:buFont typeface="+mj-lt"/>
              <a:buAutoNum type="arabicPeriod"/>
            </a:pPr>
            <a:r>
              <a:rPr lang="en-US" dirty="0"/>
              <a:t>I have contributed as part of a team but not in a leadership role</a:t>
            </a:r>
          </a:p>
          <a:p>
            <a:pPr marL="457200" indent="-457200">
              <a:buFont typeface="+mj-lt"/>
              <a:buAutoNum type="arabicPeriod"/>
            </a:pPr>
            <a:r>
              <a:rPr lang="en-US" dirty="0"/>
              <a:t>I am new to this area and looking to gain leadership experience</a:t>
            </a:r>
          </a:p>
          <a:p>
            <a:endParaRPr lang="en-US" dirty="0"/>
          </a:p>
        </p:txBody>
      </p:sp>
    </p:spTree>
    <p:extLst>
      <p:ext uri="{BB962C8B-B14F-4D97-AF65-F5344CB8AC3E}">
        <p14:creationId xmlns:p14="http://schemas.microsoft.com/office/powerpoint/2010/main" val="4115474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F4EE3-5957-45F3-C0EE-BDADE17E6601}"/>
              </a:ext>
            </a:extLst>
          </p:cNvPr>
          <p:cNvSpPr>
            <a:spLocks noGrp="1"/>
          </p:cNvSpPr>
          <p:nvPr>
            <p:ph type="title"/>
          </p:nvPr>
        </p:nvSpPr>
        <p:spPr/>
        <p:txBody>
          <a:bodyPr/>
          <a:lstStyle/>
          <a:p>
            <a:r>
              <a:rPr lang="en-US" dirty="0"/>
              <a:t>Preamble</a:t>
            </a:r>
          </a:p>
        </p:txBody>
      </p:sp>
      <p:sp>
        <p:nvSpPr>
          <p:cNvPr id="3" name="Content Placeholder 2">
            <a:extLst>
              <a:ext uri="{FF2B5EF4-FFF2-40B4-BE49-F238E27FC236}">
                <a16:creationId xmlns:a16="http://schemas.microsoft.com/office/drawing/2014/main" id="{A4EA2B1A-91A0-CE0F-FC57-D6EB22320E54}"/>
              </a:ext>
            </a:extLst>
          </p:cNvPr>
          <p:cNvSpPr>
            <a:spLocks noGrp="1"/>
          </p:cNvSpPr>
          <p:nvPr>
            <p:ph idx="1"/>
          </p:nvPr>
        </p:nvSpPr>
        <p:spPr/>
        <p:txBody>
          <a:bodyPr>
            <a:normAutofit/>
          </a:bodyPr>
          <a:lstStyle/>
          <a:p>
            <a:pPr marL="0" indent="0">
              <a:buNone/>
            </a:pPr>
            <a:r>
              <a:rPr lang="en-US" dirty="0">
                <a:effectLst/>
                <a:latin typeface="-apple-system"/>
              </a:rPr>
              <a:t>US cost of care compared with OECD countries</a:t>
            </a:r>
            <a:br>
              <a:rPr lang="en-US" dirty="0">
                <a:effectLst/>
                <a:latin typeface="-apple-system"/>
              </a:rPr>
            </a:br>
            <a:r>
              <a:rPr lang="en-US" dirty="0">
                <a:effectLst/>
                <a:latin typeface="-apple-system"/>
              </a:rPr>
              <a:t>%of US GDP being spent on health care</a:t>
            </a:r>
            <a:br>
              <a:rPr lang="en-US" dirty="0">
                <a:effectLst/>
                <a:latin typeface="-apple-system"/>
              </a:rPr>
            </a:br>
            <a:r>
              <a:rPr lang="en-US" dirty="0">
                <a:effectLst/>
                <a:latin typeface="-apple-system"/>
              </a:rPr>
              <a:t>Quality lags behind</a:t>
            </a:r>
            <a:br>
              <a:rPr lang="en-US" dirty="0">
                <a:effectLst/>
                <a:latin typeface="-apple-system"/>
              </a:rPr>
            </a:br>
            <a:r>
              <a:rPr lang="en-US" dirty="0">
                <a:effectLst/>
                <a:latin typeface="-apple-system"/>
              </a:rPr>
              <a:t>Access lags behind</a:t>
            </a:r>
            <a:br>
              <a:rPr lang="en-US" dirty="0">
                <a:effectLst/>
                <a:latin typeface="-apple-system"/>
              </a:rPr>
            </a:br>
            <a:r>
              <a:rPr lang="en-US" dirty="0">
                <a:effectLst/>
                <a:latin typeface="-apple-system"/>
              </a:rPr>
              <a:t>IHI Quadruple aim</a:t>
            </a:r>
            <a:br>
              <a:rPr lang="en-US" dirty="0">
                <a:effectLst/>
                <a:latin typeface="-apple-system"/>
              </a:rPr>
            </a:br>
            <a:r>
              <a:rPr lang="en-US" dirty="0">
                <a:effectLst/>
                <a:latin typeface="-apple-system"/>
              </a:rPr>
              <a:t>Expenses and supply chain up, and reimbursement down</a:t>
            </a:r>
            <a:br>
              <a:rPr lang="en-US" dirty="0">
                <a:effectLst/>
                <a:latin typeface="-apple-system"/>
              </a:rPr>
            </a:br>
            <a:r>
              <a:rPr lang="en-US" dirty="0">
                <a:effectLst/>
                <a:latin typeface="-apple-system"/>
              </a:rPr>
              <a:t>Many healthcare systems with financial challenges- both rural and urban closures</a:t>
            </a:r>
            <a:br>
              <a:rPr lang="en-US" dirty="0">
                <a:effectLst/>
                <a:latin typeface="-apple-system"/>
              </a:rPr>
            </a:br>
            <a:r>
              <a:rPr lang="en-US" dirty="0">
                <a:effectLst/>
                <a:latin typeface="-apple-system"/>
              </a:rPr>
              <a:t>Must reduce the cost of care and  improve the bottom line to maintain access</a:t>
            </a:r>
            <a:br>
              <a:rPr lang="en-US" dirty="0">
                <a:effectLst/>
                <a:latin typeface="-apple-system"/>
              </a:rPr>
            </a:br>
            <a:r>
              <a:rPr lang="en-US" dirty="0">
                <a:effectLst/>
                <a:latin typeface="-apple-system"/>
              </a:rPr>
              <a:t>Reducing LOS with throughput optimization is one strategy in a complex health ecosystem</a:t>
            </a:r>
            <a:br>
              <a:rPr lang="en-US" dirty="0">
                <a:effectLst/>
                <a:latin typeface="-apple-system"/>
              </a:rPr>
            </a:br>
            <a:endParaRPr lang="en-US" dirty="0">
              <a:effectLst/>
              <a:latin typeface="-apple-system"/>
            </a:endParaRPr>
          </a:p>
          <a:p>
            <a:pPr marL="0" indent="0">
              <a:buNone/>
            </a:pPr>
            <a:endParaRPr lang="en-US" dirty="0"/>
          </a:p>
        </p:txBody>
      </p:sp>
    </p:spTree>
    <p:extLst>
      <p:ext uri="{BB962C8B-B14F-4D97-AF65-F5344CB8AC3E}">
        <p14:creationId xmlns:p14="http://schemas.microsoft.com/office/powerpoint/2010/main" val="114201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30EE8-D72C-5826-E58D-9E249D0A391F}"/>
              </a:ext>
            </a:extLst>
          </p:cNvPr>
          <p:cNvSpPr>
            <a:spLocks noGrp="1"/>
          </p:cNvSpPr>
          <p:nvPr>
            <p:ph type="title"/>
          </p:nvPr>
        </p:nvSpPr>
        <p:spPr/>
        <p:txBody>
          <a:bodyPr>
            <a:normAutofit fontScale="90000"/>
          </a:bodyPr>
          <a:lstStyle/>
          <a:p>
            <a:r>
              <a:rPr lang="en-US" b="0" i="0" dirty="0">
                <a:solidFill>
                  <a:srgbClr val="1A1A1A"/>
                </a:solidFill>
                <a:effectLst/>
                <a:highlight>
                  <a:srgbClr val="FFFFFF"/>
                </a:highlight>
                <a:latin typeface="igbr-Suisse Intl Italic"/>
              </a:rPr>
              <a:t>Dollars (USD) per capita spend on health expenditures</a:t>
            </a:r>
            <a:endParaRPr lang="en-US" dirty="0"/>
          </a:p>
        </p:txBody>
      </p:sp>
      <p:sp>
        <p:nvSpPr>
          <p:cNvPr id="3" name="Content Placeholder 2">
            <a:extLst>
              <a:ext uri="{FF2B5EF4-FFF2-40B4-BE49-F238E27FC236}">
                <a16:creationId xmlns:a16="http://schemas.microsoft.com/office/drawing/2014/main" id="{8A1A7F59-5FEB-7861-54CD-E1C716320180}"/>
              </a:ext>
            </a:extLst>
          </p:cNvPr>
          <p:cNvSpPr>
            <a:spLocks noGrp="1"/>
          </p:cNvSpPr>
          <p:nvPr>
            <p:ph idx="1"/>
          </p:nvPr>
        </p:nvSpPr>
        <p:spPr>
          <a:xfrm>
            <a:off x="838200" y="2148840"/>
            <a:ext cx="2384394" cy="3502654"/>
          </a:xfrm>
        </p:spPr>
        <p:txBody>
          <a:bodyPr>
            <a:normAutofit fontScale="77500" lnSpcReduction="20000"/>
          </a:bodyPr>
          <a:lstStyle/>
          <a:p>
            <a:r>
              <a:rPr lang="en-US" sz="2100" b="0" i="0" dirty="0">
                <a:solidFill>
                  <a:srgbClr val="1A1A1A"/>
                </a:solidFill>
                <a:effectLst/>
                <a:highlight>
                  <a:srgbClr val="FFFFFF"/>
                </a:highlight>
              </a:rPr>
              <a:t>The U.S. spends three to four times more on health care than South Korea, New Zealand, and Japan.</a:t>
            </a:r>
            <a:endParaRPr lang="en-US" sz="2100" dirty="0"/>
          </a:p>
          <a:p>
            <a:r>
              <a:rPr lang="en-US" sz="2100" dirty="0"/>
              <a:t>The U.S. is the only high-income country that does not guarantee health coverage.</a:t>
            </a:r>
          </a:p>
          <a:p>
            <a:r>
              <a:rPr lang="en-US" sz="2100" dirty="0"/>
              <a:t>U.S. life expectancy at birth is three years lower than the OECD average</a:t>
            </a:r>
            <a:r>
              <a:rPr lang="en-US" dirty="0"/>
              <a:t>.</a:t>
            </a:r>
          </a:p>
        </p:txBody>
      </p:sp>
      <p:graphicFrame>
        <p:nvGraphicFramePr>
          <p:cNvPr id="4" name="Chart 3">
            <a:extLst>
              <a:ext uri="{FF2B5EF4-FFF2-40B4-BE49-F238E27FC236}">
                <a16:creationId xmlns:a16="http://schemas.microsoft.com/office/drawing/2014/main" id="{820CFA8B-CD3C-A3D5-6131-2AC9346DA07D}"/>
              </a:ext>
            </a:extLst>
          </p:cNvPr>
          <p:cNvGraphicFramePr>
            <a:graphicFrameLocks/>
          </p:cNvGraphicFramePr>
          <p:nvPr>
            <p:extLst>
              <p:ext uri="{D42A27DB-BD31-4B8C-83A1-F6EECF244321}">
                <p14:modId xmlns:p14="http://schemas.microsoft.com/office/powerpoint/2010/main" val="1187688933"/>
              </p:ext>
            </p:extLst>
          </p:nvPr>
        </p:nvGraphicFramePr>
        <p:xfrm>
          <a:off x="3604260" y="2221992"/>
          <a:ext cx="7377418" cy="398349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BCDA6B7E-355C-9652-B8B4-B8318468C20A}"/>
              </a:ext>
            </a:extLst>
          </p:cNvPr>
          <p:cNvSpPr txBox="1"/>
          <p:nvPr/>
        </p:nvSpPr>
        <p:spPr>
          <a:xfrm>
            <a:off x="932155" y="6070536"/>
            <a:ext cx="8664606" cy="553998"/>
          </a:xfrm>
          <a:prstGeom prst="rect">
            <a:avLst/>
          </a:prstGeom>
          <a:noFill/>
        </p:spPr>
        <p:txBody>
          <a:bodyPr wrap="square" rtlCol="0">
            <a:spAutoFit/>
          </a:bodyPr>
          <a:lstStyle/>
          <a:p>
            <a:r>
              <a:rPr lang="en-US" sz="1000"/>
              <a:t>Data: OECD Health Statistics 2022.</a:t>
            </a:r>
          </a:p>
          <a:p>
            <a:r>
              <a:rPr lang="en-US" sz="1000"/>
              <a:t>Source: Munira Z. Gunja, Evan D. Gumas, and Reginald D. Williams II, U.S. Health Care from a Global Perspective, 2022: Accelerating Spending, Worsening Outcomes (Commonwealth Fund, Jan. 2023). https://doi.org/10.26099/8ejy-yc74</a:t>
            </a:r>
            <a:endParaRPr lang="en-US" sz="1000" dirty="0"/>
          </a:p>
        </p:txBody>
      </p:sp>
    </p:spTree>
    <p:extLst>
      <p:ext uri="{BB962C8B-B14F-4D97-AF65-F5344CB8AC3E}">
        <p14:creationId xmlns:p14="http://schemas.microsoft.com/office/powerpoint/2010/main" val="389403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E8E71-7C5B-E796-9652-E0D0073782FE}"/>
              </a:ext>
            </a:extLst>
          </p:cNvPr>
          <p:cNvSpPr>
            <a:spLocks noGrp="1"/>
          </p:cNvSpPr>
          <p:nvPr>
            <p:ph type="title"/>
          </p:nvPr>
        </p:nvSpPr>
        <p:spPr/>
        <p:txBody>
          <a:bodyPr>
            <a:normAutofit fontScale="90000"/>
          </a:bodyPr>
          <a:lstStyle/>
          <a:p>
            <a:r>
              <a:rPr lang="en-US" dirty="0"/>
              <a:t>Health spending share of GDP will rise to 19.7% by 2032 from 17.3% in 2022.</a:t>
            </a:r>
          </a:p>
        </p:txBody>
      </p:sp>
      <p:sp>
        <p:nvSpPr>
          <p:cNvPr id="3" name="Content Placeholder 2">
            <a:extLst>
              <a:ext uri="{FF2B5EF4-FFF2-40B4-BE49-F238E27FC236}">
                <a16:creationId xmlns:a16="http://schemas.microsoft.com/office/drawing/2014/main" id="{C92D56EB-0FB0-420F-FF58-E86596694004}"/>
              </a:ext>
            </a:extLst>
          </p:cNvPr>
          <p:cNvSpPr>
            <a:spLocks noGrp="1"/>
          </p:cNvSpPr>
          <p:nvPr>
            <p:ph idx="1"/>
          </p:nvPr>
        </p:nvSpPr>
        <p:spPr/>
        <p:txBody>
          <a:bodyPr>
            <a:normAutofit/>
          </a:bodyPr>
          <a:lstStyle/>
          <a:p>
            <a:r>
              <a:rPr lang="en-US" dirty="0"/>
              <a:t> Healthcare spending in the U.S. $4.8 trillion in 2023 </a:t>
            </a:r>
          </a:p>
          <a:p>
            <a:r>
              <a:rPr lang="en-US" dirty="0"/>
              <a:t>Spending on Medicaid and private health insurance drove the growth,.</a:t>
            </a:r>
          </a:p>
          <a:p>
            <a:r>
              <a:rPr lang="en-US" dirty="0"/>
              <a:t>estimated healthcare spending per person in the U.S. stood at about $14,423 in 2023 and $15,074 in 2024.</a:t>
            </a:r>
          </a:p>
          <a:p>
            <a:r>
              <a:rPr lang="en-US" dirty="0"/>
              <a:t>Spending is set to grow an average of 5.6% a year between 2023 and 2032, outpacing the projected annual gross domestic product growth rate of 4.3% during the same period.</a:t>
            </a:r>
          </a:p>
        </p:txBody>
      </p:sp>
      <p:sp>
        <p:nvSpPr>
          <p:cNvPr id="4" name="TextBox 3">
            <a:extLst>
              <a:ext uri="{FF2B5EF4-FFF2-40B4-BE49-F238E27FC236}">
                <a16:creationId xmlns:a16="http://schemas.microsoft.com/office/drawing/2014/main" id="{6DF592C5-38B6-67E5-BE5C-031ED7D71D8B}"/>
              </a:ext>
            </a:extLst>
          </p:cNvPr>
          <p:cNvSpPr txBox="1"/>
          <p:nvPr/>
        </p:nvSpPr>
        <p:spPr>
          <a:xfrm>
            <a:off x="1345706" y="5539666"/>
            <a:ext cx="10031767" cy="400110"/>
          </a:xfrm>
          <a:prstGeom prst="rect">
            <a:avLst/>
          </a:prstGeom>
          <a:noFill/>
        </p:spPr>
        <p:txBody>
          <a:bodyPr wrap="square" rtlCol="0">
            <a:spAutoFit/>
          </a:bodyPr>
          <a:lstStyle/>
          <a:p>
            <a:r>
              <a:rPr lang="en-US" sz="1000" dirty="0"/>
              <a:t>Fiore, J., Madison, A., </a:t>
            </a:r>
            <a:r>
              <a:rPr lang="en-US" sz="1000" dirty="0" err="1"/>
              <a:t>Poisal</a:t>
            </a:r>
            <a:r>
              <a:rPr lang="en-US" sz="1000" dirty="0"/>
              <a:t>, J., </a:t>
            </a:r>
            <a:r>
              <a:rPr lang="en-US" sz="1000" dirty="0" err="1"/>
              <a:t>Cuckler</a:t>
            </a:r>
            <a:r>
              <a:rPr lang="en-US" sz="1000" dirty="0"/>
              <a:t>, G., et al. (2024) Health Affairs ( 43:7 ) National Health Expenditure Projections, 2023–32: Payer Trends Diverge As Pandemic-Related Policies Fade. Retrieved September 20, 2024 from </a:t>
            </a:r>
            <a:r>
              <a:rPr lang="en-US" sz="1000" dirty="0">
                <a:hlinkClick r:id="rId2"/>
              </a:rPr>
              <a:t>https://www.healthaffairs.org/doi/10.1377/hlthaff.2024.00469</a:t>
            </a:r>
            <a:r>
              <a:rPr lang="en-US" sz="1000" dirty="0"/>
              <a:t> </a:t>
            </a:r>
          </a:p>
        </p:txBody>
      </p:sp>
    </p:spTree>
    <p:extLst>
      <p:ext uri="{BB962C8B-B14F-4D97-AF65-F5344CB8AC3E}">
        <p14:creationId xmlns:p14="http://schemas.microsoft.com/office/powerpoint/2010/main" val="1326105536"/>
      </p:ext>
    </p:extLst>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409</TotalTime>
  <Words>2006</Words>
  <Application>Microsoft Office PowerPoint</Application>
  <PresentationFormat>Widescreen</PresentationFormat>
  <Paragraphs>95</Paragraphs>
  <Slides>19</Slides>
  <Notes>1</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ChronicleVTI</vt:lpstr>
      <vt:lpstr>Improving the Bottom Line by Optimizing Patient Throughput</vt:lpstr>
      <vt:lpstr>Panelists</vt:lpstr>
      <vt:lpstr>Panelists</vt:lpstr>
      <vt:lpstr>Moderator</vt:lpstr>
      <vt:lpstr>Learning Objectives</vt:lpstr>
      <vt:lpstr>Poll Question</vt:lpstr>
      <vt:lpstr>Preamble</vt:lpstr>
      <vt:lpstr>Dollars (USD) per capita spend on health expenditures</vt:lpstr>
      <vt:lpstr>Health spending share of GDP will rise to 19.7% by 2032 from 17.3% in 2022.</vt:lpstr>
      <vt:lpstr>US Life Expectancy lags Behind</vt:lpstr>
      <vt:lpstr> "The top-performing countries overall are Norway, the Netherlands, and Australia. The United States ranks last despite spending far more of its gross domestic product on health care”. (Commonwealth fund)</vt:lpstr>
      <vt:lpstr>PowerPoint Presentation</vt:lpstr>
      <vt:lpstr>PowerPoint Presentation</vt:lpstr>
      <vt:lpstr>PowerPoint Presentation</vt:lpstr>
      <vt:lpstr>PowerPoint Presentation</vt:lpstr>
      <vt:lpstr>Summary </vt:lpstr>
      <vt:lpstr>Advantages of Reduced LOS</vt:lpstr>
      <vt:lpstr>Key Take Aways</vt:lpstr>
      <vt:lpstr>Questions?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the Bottom Line by Optimizing Patient Throughput</dc:title>
  <dc:creator>Tulay Aksoy</dc:creator>
  <cp:lastModifiedBy>Britto, Titilola</cp:lastModifiedBy>
  <cp:revision>4</cp:revision>
  <dcterms:created xsi:type="dcterms:W3CDTF">2024-09-20T14:45:12Z</dcterms:created>
  <dcterms:modified xsi:type="dcterms:W3CDTF">2024-09-21T12:54:18Z</dcterms:modified>
</cp:coreProperties>
</file>