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handoutMasterIdLst>
    <p:handoutMasterId r:id="rId15"/>
  </p:handoutMasterIdLst>
  <p:sldIdLst>
    <p:sldId id="258" r:id="rId2"/>
    <p:sldId id="308" r:id="rId3"/>
    <p:sldId id="310" r:id="rId4"/>
    <p:sldId id="324" r:id="rId5"/>
    <p:sldId id="328" r:id="rId6"/>
    <p:sldId id="326" r:id="rId7"/>
    <p:sldId id="327" r:id="rId8"/>
    <p:sldId id="330" r:id="rId9"/>
    <p:sldId id="329" r:id="rId10"/>
    <p:sldId id="313" r:id="rId11"/>
    <p:sldId id="323"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FF3"/>
    <a:srgbClr val="424140"/>
    <a:srgbClr val="E75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59859" autoAdjust="0"/>
  </p:normalViewPr>
  <p:slideViewPr>
    <p:cSldViewPr snapToGrid="0">
      <p:cViewPr varScale="1">
        <p:scale>
          <a:sx n="50" d="100"/>
          <a:sy n="50" d="100"/>
        </p:scale>
        <p:origin x="1771"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30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7E8BE8-F810-414F-B307-E12A248B4D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B9A3BE60-BE77-44EA-AB85-79F39FBE59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58668CA-3888-47B3-8F67-C9AA89A8DF3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BF11DA0-655F-4FDF-8BA4-4F7490CB751F}" type="slidenum">
              <a:rPr lang="en-US" smtClean="0"/>
              <a:t>‹#›</a:t>
            </a:fld>
            <a:endParaRPr lang="en-US" dirty="0"/>
          </a:p>
        </p:txBody>
      </p:sp>
    </p:spTree>
    <p:extLst>
      <p:ext uri="{BB962C8B-B14F-4D97-AF65-F5344CB8AC3E}">
        <p14:creationId xmlns:p14="http://schemas.microsoft.com/office/powerpoint/2010/main" val="21637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C39BC5-64AA-48E2-AC7C-82FD761C5C1B}" type="datetimeFigureOut">
              <a:rPr lang="en-US" smtClean="0"/>
              <a:t>9/25/2024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E4EFE9-05FA-445C-8266-40305BEDA3F0}" type="slidenum">
              <a:rPr lang="en-US" smtClean="0"/>
              <a:t>‹#›</a:t>
            </a:fld>
            <a:endParaRPr lang="en-US" dirty="0"/>
          </a:p>
        </p:txBody>
      </p:sp>
    </p:spTree>
    <p:extLst>
      <p:ext uri="{BB962C8B-B14F-4D97-AF65-F5344CB8AC3E}">
        <p14:creationId xmlns:p14="http://schemas.microsoft.com/office/powerpoint/2010/main" val="405776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Burnout is increasing in healthcare, accelerated after the pandemic (higher than the other US workers). This has significant impact on the ability to provide safe, high quality care to our patients, leads to increased cost of care, increased health care disparities, and ultimately has significant negative impact for the individual caregiver. Suicide rates are significantly higher in health care workers compared to non-health care workers and the epidemic of loneliness (as described by our Surgeon General, Dr. </a:t>
            </a:r>
            <a:r>
              <a:rPr lang="en-US" dirty="0" err="1"/>
              <a:t>Vivek</a:t>
            </a:r>
            <a:r>
              <a:rPr lang="en-US" dirty="0"/>
              <a:t> H. Murthy) is a growing concern for healthcare workers in the last few years. </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“Burn-out is a syndrome conceptualized as resulting from chronic workplace stress that has not been successfully managed. It is characterized by three dimensions:</a:t>
            </a:r>
          </a:p>
          <a:p>
            <a:pPr rtl="0"/>
            <a:r>
              <a:rPr lang="en-US" sz="1200" b="0" i="0" u="none" strike="noStrike" kern="1200" baseline="0" dirty="0">
                <a:solidFill>
                  <a:schemeClr val="tx1"/>
                </a:solidFill>
                <a:latin typeface="+mn-lt"/>
                <a:ea typeface="+mn-ea"/>
                <a:cs typeface="+mn-cs"/>
              </a:rPr>
              <a:t>feelings of energy depletion or exhaustion;</a:t>
            </a:r>
          </a:p>
          <a:p>
            <a:pPr rtl="0"/>
            <a:r>
              <a:rPr lang="en-US" sz="1200" b="0" i="0" u="none" strike="noStrike" kern="1200" baseline="0" dirty="0">
                <a:solidFill>
                  <a:schemeClr val="tx1"/>
                </a:solidFill>
                <a:latin typeface="+mn-lt"/>
                <a:ea typeface="+mn-ea"/>
                <a:cs typeface="+mn-cs"/>
              </a:rPr>
              <a:t>increased mental distance from one’s job, or feelings of negativism or cynicism related to one's job; and</a:t>
            </a:r>
          </a:p>
          <a:p>
            <a:pPr rtl="0"/>
            <a:r>
              <a:rPr lang="en-US" sz="1200" b="0" i="0" u="none" strike="noStrike" kern="1200" baseline="0" dirty="0">
                <a:solidFill>
                  <a:schemeClr val="tx1"/>
                </a:solidFill>
                <a:latin typeface="+mn-lt"/>
                <a:ea typeface="+mn-ea"/>
                <a:cs typeface="+mn-cs"/>
              </a:rPr>
              <a:t>reduced professional efficacy.</a:t>
            </a:r>
          </a:p>
          <a:p>
            <a:pPr rtl="0"/>
            <a:r>
              <a:rPr lang="en-US" sz="1200" b="0" i="0" u="none" strike="noStrike" kern="1200" baseline="0" dirty="0">
                <a:solidFill>
                  <a:schemeClr val="tx1"/>
                </a:solidFill>
                <a:latin typeface="+mn-lt"/>
                <a:ea typeface="+mn-ea"/>
                <a:cs typeface="+mn-cs"/>
              </a:rPr>
              <a:t>Burn-out refers specifically to phenomena in the occupational context and should not be applied to describe experiences in other areas of life.”</a:t>
            </a:r>
          </a:p>
          <a:p>
            <a:endParaRPr lang="en-US" dirty="0"/>
          </a:p>
        </p:txBody>
      </p:sp>
      <p:sp>
        <p:nvSpPr>
          <p:cNvPr id="4" name="Slide Number Placeholder 3"/>
          <p:cNvSpPr>
            <a:spLocks noGrp="1"/>
          </p:cNvSpPr>
          <p:nvPr>
            <p:ph type="sldNum" sz="quarter" idx="10"/>
          </p:nvPr>
        </p:nvSpPr>
        <p:spPr/>
        <p:txBody>
          <a:bodyPr/>
          <a:lstStyle/>
          <a:p>
            <a:fld id="{C4E4EFE9-05FA-445C-8266-40305BEDA3F0}" type="slidenum">
              <a:rPr lang="en-US" smtClean="0"/>
              <a:t>4</a:t>
            </a:fld>
            <a:endParaRPr lang="en-US" dirty="0"/>
          </a:p>
        </p:txBody>
      </p:sp>
    </p:spTree>
    <p:extLst>
      <p:ext uri="{BB962C8B-B14F-4D97-AF65-F5344CB8AC3E}">
        <p14:creationId xmlns:p14="http://schemas.microsoft.com/office/powerpoint/2010/main" val="138185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Wellness is integrating</a:t>
            </a:r>
            <a:r>
              <a:rPr lang="en-US" baseline="0" dirty="0"/>
              <a:t> physical, mental, emotional, spiritual, financial health. More about the individual.</a:t>
            </a:r>
          </a:p>
          <a:p>
            <a:endParaRPr lang="en-US" baseline="0" dirty="0"/>
          </a:p>
          <a:p>
            <a:r>
              <a:rPr lang="en-US" baseline="0" dirty="0"/>
              <a:t>Well-Being is about the environment that you are in and the purpose, meaning, and mattering that you experience in that environment.  Well-being is affected by the way the work happens and the sense of joy and fulfillment that people derive from their work experience.  Wellness if often part of a company’s benefits program whereas well-being is about culture, workplace efficiencies, communication, and meaning in work.</a:t>
            </a:r>
            <a:endParaRPr lang="en-US" dirty="0"/>
          </a:p>
        </p:txBody>
      </p:sp>
      <p:sp>
        <p:nvSpPr>
          <p:cNvPr id="4" name="Slide Number Placeholder 3"/>
          <p:cNvSpPr>
            <a:spLocks noGrp="1"/>
          </p:cNvSpPr>
          <p:nvPr>
            <p:ph type="sldNum" sz="quarter" idx="10"/>
          </p:nvPr>
        </p:nvSpPr>
        <p:spPr/>
        <p:txBody>
          <a:bodyPr/>
          <a:lstStyle/>
          <a:p>
            <a:fld id="{C4E4EFE9-05FA-445C-8266-40305BEDA3F0}" type="slidenum">
              <a:rPr lang="en-US" smtClean="0"/>
              <a:t>6</a:t>
            </a:fld>
            <a:endParaRPr lang="en-US" dirty="0"/>
          </a:p>
        </p:txBody>
      </p:sp>
    </p:spTree>
    <p:extLst>
      <p:ext uri="{BB962C8B-B14F-4D97-AF65-F5344CB8AC3E}">
        <p14:creationId xmlns:p14="http://schemas.microsoft.com/office/powerpoint/2010/main" val="297595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4EFE9-05FA-445C-8266-40305BEDA3F0}" type="slidenum">
              <a:rPr lang="en-US" smtClean="0"/>
              <a:t>8</a:t>
            </a:fld>
            <a:endParaRPr lang="en-US" dirty="0"/>
          </a:p>
        </p:txBody>
      </p:sp>
    </p:spTree>
    <p:extLst>
      <p:ext uri="{BB962C8B-B14F-4D97-AF65-F5344CB8AC3E}">
        <p14:creationId xmlns:p14="http://schemas.microsoft.com/office/powerpoint/2010/main" val="50413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pic>
        <p:nvPicPr>
          <p:cNvPr id="6" name="Picture 9" descr="ACHE SIG.B white.ai"/>
          <p:cNvPicPr>
            <a:picLocks noChangeAspect="1"/>
          </p:cNvPicPr>
          <p:nvPr userDrawn="1"/>
        </p:nvPicPr>
        <p:blipFill>
          <a:blip r:embed="rId2" cstate="screen">
            <a:extLst>
              <a:ext uri="{28A0092B-C50C-407E-A947-70E740481C1C}">
                <a14:useLocalDpi xmlns:a14="http://schemas.microsoft.com/office/drawing/2010/main"/>
              </a:ext>
            </a:extLst>
          </a:blip>
          <a:srcRect l="26669" t="25291" r="13760" b="53545"/>
          <a:stretch>
            <a:fillRect/>
          </a:stretch>
        </p:blipFill>
        <p:spPr bwMode="auto">
          <a:xfrm>
            <a:off x="4692652" y="5298017"/>
            <a:ext cx="3016249" cy="13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754733"/>
            <a:ext cx="10363200" cy="1972849"/>
          </a:xfrm>
        </p:spPr>
        <p:txBody>
          <a:bodyPr>
            <a:noAutofit/>
          </a:bodyPr>
          <a:lstStyle>
            <a:lvl1pPr algn="ctr">
              <a:defRPr sz="4400">
                <a:solidFill>
                  <a:schemeClr val="bg1"/>
                </a:solidFill>
                <a:latin typeface="Arial"/>
                <a:cs typeface="Arial"/>
              </a:defRPr>
            </a:lvl1pPr>
          </a:lstStyle>
          <a:p>
            <a:r>
              <a:rPr lang="en-US" dirty="0"/>
              <a:t>Click to edit Master title style</a:t>
            </a:r>
          </a:p>
        </p:txBody>
      </p:sp>
      <p:sp>
        <p:nvSpPr>
          <p:cNvPr id="5" name="Text Placeholder 4"/>
          <p:cNvSpPr>
            <a:spLocks noGrp="1"/>
          </p:cNvSpPr>
          <p:nvPr>
            <p:ph type="body" sz="quarter" idx="14"/>
          </p:nvPr>
        </p:nvSpPr>
        <p:spPr>
          <a:xfrm>
            <a:off x="914400" y="4087990"/>
            <a:ext cx="10424584" cy="897467"/>
          </a:xfrm>
        </p:spPr>
        <p:txBody>
          <a:bodyPr/>
          <a:lstStyle>
            <a:lvl1pPr marL="0" indent="0" algn="ctr">
              <a:buNone/>
              <a:defRPr>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1910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p Partners 12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Click to edit Master title style</a:t>
            </a:r>
            <a:endParaRPr lang="en-US" dirty="0"/>
          </a:p>
        </p:txBody>
      </p:sp>
      <p:sp>
        <p:nvSpPr>
          <p:cNvPr id="29" name="Picture Placeholder 15"/>
          <p:cNvSpPr>
            <a:spLocks noGrp="1"/>
          </p:cNvSpPr>
          <p:nvPr>
            <p:ph type="pic" idx="19"/>
          </p:nvPr>
        </p:nvSpPr>
        <p:spPr>
          <a:xfrm>
            <a:off x="609600" y="2007129"/>
            <a:ext cx="2554309" cy="1252539"/>
          </a:xfrm>
        </p:spPr>
      </p:sp>
      <p:sp>
        <p:nvSpPr>
          <p:cNvPr id="30" name="Picture Placeholder 16"/>
          <p:cNvSpPr>
            <a:spLocks noGrp="1"/>
          </p:cNvSpPr>
          <p:nvPr>
            <p:ph type="pic" idx="20"/>
          </p:nvPr>
        </p:nvSpPr>
        <p:spPr>
          <a:xfrm>
            <a:off x="609599" y="3402719"/>
            <a:ext cx="2554309" cy="1252539"/>
          </a:xfrm>
        </p:spPr>
      </p:sp>
      <p:sp>
        <p:nvSpPr>
          <p:cNvPr id="31" name="Picture Placeholder 17"/>
          <p:cNvSpPr>
            <a:spLocks noGrp="1"/>
          </p:cNvSpPr>
          <p:nvPr>
            <p:ph type="pic" idx="21"/>
          </p:nvPr>
        </p:nvSpPr>
        <p:spPr>
          <a:xfrm>
            <a:off x="609600" y="4813829"/>
            <a:ext cx="2554309" cy="1252539"/>
          </a:xfrm>
        </p:spPr>
      </p:sp>
      <p:sp>
        <p:nvSpPr>
          <p:cNvPr id="38" name="Picture Placeholder 18"/>
          <p:cNvSpPr>
            <a:spLocks noGrp="1"/>
          </p:cNvSpPr>
          <p:nvPr>
            <p:ph type="pic" idx="22"/>
          </p:nvPr>
        </p:nvSpPr>
        <p:spPr>
          <a:xfrm>
            <a:off x="3432310" y="2007129"/>
            <a:ext cx="2554309" cy="1252539"/>
          </a:xfrm>
        </p:spPr>
      </p:sp>
      <p:sp>
        <p:nvSpPr>
          <p:cNvPr id="39" name="Picture Placeholder 19"/>
          <p:cNvSpPr>
            <a:spLocks noGrp="1"/>
          </p:cNvSpPr>
          <p:nvPr>
            <p:ph type="pic" idx="23"/>
          </p:nvPr>
        </p:nvSpPr>
        <p:spPr>
          <a:xfrm>
            <a:off x="3432308" y="3402719"/>
            <a:ext cx="2554309" cy="1252539"/>
          </a:xfrm>
        </p:spPr>
      </p:sp>
      <p:sp>
        <p:nvSpPr>
          <p:cNvPr id="40" name="Picture Placeholder 20"/>
          <p:cNvSpPr>
            <a:spLocks noGrp="1"/>
          </p:cNvSpPr>
          <p:nvPr>
            <p:ph type="pic" idx="24"/>
          </p:nvPr>
        </p:nvSpPr>
        <p:spPr>
          <a:xfrm>
            <a:off x="3432310" y="4813829"/>
            <a:ext cx="2554309" cy="1252539"/>
          </a:xfrm>
        </p:spPr>
      </p:sp>
      <p:sp>
        <p:nvSpPr>
          <p:cNvPr id="41" name="Picture Placeholder 21"/>
          <p:cNvSpPr>
            <a:spLocks noGrp="1"/>
          </p:cNvSpPr>
          <p:nvPr>
            <p:ph type="pic" idx="4294967295"/>
          </p:nvPr>
        </p:nvSpPr>
        <p:spPr>
          <a:xfrm>
            <a:off x="6242255" y="2007129"/>
            <a:ext cx="2554309" cy="1252539"/>
          </a:xfrm>
        </p:spPr>
      </p:sp>
      <p:sp>
        <p:nvSpPr>
          <p:cNvPr id="42" name="Picture Placeholder 22"/>
          <p:cNvSpPr>
            <a:spLocks noGrp="1"/>
          </p:cNvSpPr>
          <p:nvPr>
            <p:ph type="pic" idx="26"/>
          </p:nvPr>
        </p:nvSpPr>
        <p:spPr>
          <a:xfrm>
            <a:off x="6242253" y="3402719"/>
            <a:ext cx="2554309" cy="1252539"/>
          </a:xfrm>
        </p:spPr>
      </p:sp>
      <p:sp>
        <p:nvSpPr>
          <p:cNvPr id="43" name="Picture Placeholder 23"/>
          <p:cNvSpPr>
            <a:spLocks noGrp="1"/>
          </p:cNvSpPr>
          <p:nvPr>
            <p:ph type="pic" idx="27"/>
          </p:nvPr>
        </p:nvSpPr>
        <p:spPr>
          <a:xfrm>
            <a:off x="6242255" y="4813829"/>
            <a:ext cx="2554309" cy="1252539"/>
          </a:xfrm>
        </p:spPr>
      </p:sp>
      <p:sp>
        <p:nvSpPr>
          <p:cNvPr id="44" name="Picture Placeholder 24"/>
          <p:cNvSpPr>
            <a:spLocks noGrp="1"/>
          </p:cNvSpPr>
          <p:nvPr>
            <p:ph type="pic" idx="4294967295"/>
          </p:nvPr>
        </p:nvSpPr>
        <p:spPr>
          <a:xfrm>
            <a:off x="9033936" y="2007129"/>
            <a:ext cx="2554309" cy="1252539"/>
          </a:xfrm>
        </p:spPr>
      </p:sp>
      <p:sp>
        <p:nvSpPr>
          <p:cNvPr id="45" name="Picture Placeholder 25"/>
          <p:cNvSpPr>
            <a:spLocks noGrp="1"/>
          </p:cNvSpPr>
          <p:nvPr>
            <p:ph type="pic" idx="4294967295"/>
          </p:nvPr>
        </p:nvSpPr>
        <p:spPr>
          <a:xfrm>
            <a:off x="9033935" y="3402719"/>
            <a:ext cx="2554309" cy="1252539"/>
          </a:xfrm>
        </p:spPr>
      </p:sp>
      <p:sp>
        <p:nvSpPr>
          <p:cNvPr id="46" name="Picture Placeholder 26"/>
          <p:cNvSpPr>
            <a:spLocks noGrp="1"/>
          </p:cNvSpPr>
          <p:nvPr>
            <p:ph type="pic" idx="4294967295"/>
          </p:nvPr>
        </p:nvSpPr>
        <p:spPr>
          <a:xfrm>
            <a:off x="9033936" y="4813829"/>
            <a:ext cx="2554309" cy="1252539"/>
          </a:xfrm>
        </p:spPr>
      </p:sp>
      <p:sp>
        <p:nvSpPr>
          <p:cNvPr id="15" name="Date Placeholder 3"/>
          <p:cNvSpPr>
            <a:spLocks noGrp="1"/>
          </p:cNvSpPr>
          <p:nvPr>
            <p:ph type="dt" sz="half" idx="28"/>
          </p:nvPr>
        </p:nvSpPr>
        <p:spPr/>
        <p:txBody>
          <a:bodyPr/>
          <a:lstStyle>
            <a:lvl1pPr>
              <a:defRPr/>
            </a:lvl1pPr>
          </a:lstStyle>
          <a:p>
            <a:pPr>
              <a:defRPr/>
            </a:pPr>
            <a:endParaRPr lang="en-US" dirty="0">
              <a:solidFill>
                <a:prstClr val="black">
                  <a:tint val="75000"/>
                </a:prstClr>
              </a:solidFill>
            </a:endParaRPr>
          </a:p>
        </p:txBody>
      </p:sp>
      <p:sp>
        <p:nvSpPr>
          <p:cNvPr id="16" name="Slide Number Placeholder 5"/>
          <p:cNvSpPr>
            <a:spLocks noGrp="1"/>
          </p:cNvSpPr>
          <p:nvPr>
            <p:ph type="sldNum" sz="quarter" idx="29"/>
          </p:nvPr>
        </p:nvSpPr>
        <p:spPr/>
        <p:txBody>
          <a:bodyPr/>
          <a:lstStyle>
            <a:lvl1pPr>
              <a:defRPr/>
            </a:lvl1pPr>
          </a:lstStyle>
          <a:p>
            <a:pPr>
              <a:defRPr/>
            </a:pPr>
            <a:fld id="{5BC3528F-B406-42DB-853C-9511CB6D1FDC}" type="slidenum">
              <a:rPr lang="en-US" altLang="en-US"/>
              <a:pPr>
                <a:defRPr/>
              </a:pPr>
              <a:t>‹#›</a:t>
            </a:fld>
            <a:endParaRPr lang="en-US" altLang="en-US" dirty="0"/>
          </a:p>
        </p:txBody>
      </p:sp>
    </p:spTree>
    <p:extLst>
      <p:ext uri="{BB962C8B-B14F-4D97-AF65-F5344CB8AC3E}">
        <p14:creationId xmlns:p14="http://schemas.microsoft.com/office/powerpoint/2010/main" val="427497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p. Partners 9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en-US" dirty="0"/>
          </a:p>
        </p:txBody>
      </p:sp>
      <p:sp>
        <p:nvSpPr>
          <p:cNvPr id="29" name="Picture Placeholder 15"/>
          <p:cNvSpPr>
            <a:spLocks noGrp="1"/>
          </p:cNvSpPr>
          <p:nvPr>
            <p:ph type="pic" idx="19"/>
          </p:nvPr>
        </p:nvSpPr>
        <p:spPr>
          <a:xfrm>
            <a:off x="609600" y="2007129"/>
            <a:ext cx="3440288" cy="1252539"/>
          </a:xfrm>
        </p:spPr>
      </p:sp>
      <p:sp>
        <p:nvSpPr>
          <p:cNvPr id="30" name="Picture Placeholder 16"/>
          <p:cNvSpPr>
            <a:spLocks noGrp="1"/>
          </p:cNvSpPr>
          <p:nvPr>
            <p:ph type="pic" idx="20"/>
          </p:nvPr>
        </p:nvSpPr>
        <p:spPr>
          <a:xfrm>
            <a:off x="609598" y="3402719"/>
            <a:ext cx="3440289" cy="1252539"/>
          </a:xfrm>
        </p:spPr>
      </p:sp>
      <p:sp>
        <p:nvSpPr>
          <p:cNvPr id="31" name="Picture Placeholder 17"/>
          <p:cNvSpPr>
            <a:spLocks noGrp="1"/>
          </p:cNvSpPr>
          <p:nvPr>
            <p:ph type="pic" idx="21"/>
          </p:nvPr>
        </p:nvSpPr>
        <p:spPr>
          <a:xfrm>
            <a:off x="609600" y="4813829"/>
            <a:ext cx="3440289" cy="1252539"/>
          </a:xfrm>
        </p:spPr>
      </p:sp>
      <p:sp>
        <p:nvSpPr>
          <p:cNvPr id="17" name="Picture Placeholder 15"/>
          <p:cNvSpPr>
            <a:spLocks noGrp="1"/>
          </p:cNvSpPr>
          <p:nvPr>
            <p:ph type="pic" idx="22"/>
          </p:nvPr>
        </p:nvSpPr>
        <p:spPr>
          <a:xfrm>
            <a:off x="4380095" y="2007129"/>
            <a:ext cx="3440288" cy="1252539"/>
          </a:xfrm>
        </p:spPr>
      </p:sp>
      <p:sp>
        <p:nvSpPr>
          <p:cNvPr id="18" name="Picture Placeholder 16"/>
          <p:cNvSpPr>
            <a:spLocks noGrp="1"/>
          </p:cNvSpPr>
          <p:nvPr>
            <p:ph type="pic" idx="23"/>
          </p:nvPr>
        </p:nvSpPr>
        <p:spPr>
          <a:xfrm>
            <a:off x="4380093" y="3402719"/>
            <a:ext cx="3440289" cy="1252539"/>
          </a:xfrm>
        </p:spPr>
      </p:sp>
      <p:sp>
        <p:nvSpPr>
          <p:cNvPr id="19" name="Picture Placeholder 17"/>
          <p:cNvSpPr>
            <a:spLocks noGrp="1"/>
          </p:cNvSpPr>
          <p:nvPr>
            <p:ph type="pic" idx="24"/>
          </p:nvPr>
        </p:nvSpPr>
        <p:spPr>
          <a:xfrm>
            <a:off x="4380094" y="4813829"/>
            <a:ext cx="3440289" cy="1252539"/>
          </a:xfrm>
        </p:spPr>
      </p:sp>
      <p:sp>
        <p:nvSpPr>
          <p:cNvPr id="20" name="Picture Placeholder 15"/>
          <p:cNvSpPr>
            <a:spLocks noGrp="1"/>
          </p:cNvSpPr>
          <p:nvPr>
            <p:ph type="pic" idx="25"/>
          </p:nvPr>
        </p:nvSpPr>
        <p:spPr>
          <a:xfrm>
            <a:off x="8142112" y="2007129"/>
            <a:ext cx="3440288" cy="1252539"/>
          </a:xfrm>
        </p:spPr>
      </p:sp>
      <p:sp>
        <p:nvSpPr>
          <p:cNvPr id="21" name="Picture Placeholder 16"/>
          <p:cNvSpPr>
            <a:spLocks noGrp="1"/>
          </p:cNvSpPr>
          <p:nvPr>
            <p:ph type="pic" idx="26"/>
          </p:nvPr>
        </p:nvSpPr>
        <p:spPr>
          <a:xfrm>
            <a:off x="8142110" y="3402719"/>
            <a:ext cx="3440289" cy="1252539"/>
          </a:xfrm>
        </p:spPr>
      </p:sp>
      <p:sp>
        <p:nvSpPr>
          <p:cNvPr id="22" name="Picture Placeholder 17"/>
          <p:cNvSpPr>
            <a:spLocks noGrp="1"/>
          </p:cNvSpPr>
          <p:nvPr>
            <p:ph type="pic" idx="27"/>
          </p:nvPr>
        </p:nvSpPr>
        <p:spPr>
          <a:xfrm>
            <a:off x="8142112" y="4813829"/>
            <a:ext cx="3440289" cy="1252539"/>
          </a:xfrm>
        </p:spPr>
      </p:sp>
      <p:sp>
        <p:nvSpPr>
          <p:cNvPr id="12" name="Date Placeholder 3"/>
          <p:cNvSpPr>
            <a:spLocks noGrp="1"/>
          </p:cNvSpPr>
          <p:nvPr>
            <p:ph type="dt" sz="half" idx="28"/>
          </p:nvPr>
        </p:nvSpPr>
        <p:spPr/>
        <p:txBody>
          <a:bodyPr/>
          <a:lstStyle>
            <a:lvl1pPr>
              <a:defRPr/>
            </a:lvl1pPr>
          </a:lstStyle>
          <a:p>
            <a:pPr>
              <a:defRPr/>
            </a:pPr>
            <a:endParaRPr lang="en-US" dirty="0">
              <a:solidFill>
                <a:prstClr val="black">
                  <a:tint val="75000"/>
                </a:prstClr>
              </a:solidFill>
            </a:endParaRPr>
          </a:p>
        </p:txBody>
      </p:sp>
      <p:sp>
        <p:nvSpPr>
          <p:cNvPr id="13" name="Slide Number Placeholder 5"/>
          <p:cNvSpPr>
            <a:spLocks noGrp="1"/>
          </p:cNvSpPr>
          <p:nvPr>
            <p:ph type="sldNum" sz="quarter" idx="29"/>
          </p:nvPr>
        </p:nvSpPr>
        <p:spPr/>
        <p:txBody>
          <a:bodyPr/>
          <a:lstStyle>
            <a:lvl1pPr>
              <a:defRPr/>
            </a:lvl1pPr>
          </a:lstStyle>
          <a:p>
            <a:pPr>
              <a:defRPr/>
            </a:pPr>
            <a:fld id="{9B2735DD-C4A2-4F62-AA07-B9C6C4C4E838}" type="slidenum">
              <a:rPr lang="en-US" altLang="en-US"/>
              <a:pPr>
                <a:defRPr/>
              </a:pPr>
              <a:t>‹#›</a:t>
            </a:fld>
            <a:endParaRPr lang="en-US" altLang="en-US" dirty="0"/>
          </a:p>
        </p:txBody>
      </p:sp>
    </p:spTree>
    <p:extLst>
      <p:ext uri="{BB962C8B-B14F-4D97-AF65-F5344CB8AC3E}">
        <p14:creationId xmlns:p14="http://schemas.microsoft.com/office/powerpoint/2010/main" val="153622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pic>
        <p:nvPicPr>
          <p:cNvPr id="3" name="Picture 9" descr="ACHE SIG.B white.ai"/>
          <p:cNvPicPr>
            <a:picLocks noChangeAspect="1"/>
          </p:cNvPicPr>
          <p:nvPr userDrawn="1"/>
        </p:nvPicPr>
        <p:blipFill>
          <a:blip r:embed="rId2" cstate="screen">
            <a:extLst>
              <a:ext uri="{28A0092B-C50C-407E-A947-70E740481C1C}">
                <a14:useLocalDpi xmlns:a14="http://schemas.microsoft.com/office/drawing/2010/main"/>
              </a:ext>
            </a:extLst>
          </a:blip>
          <a:srcRect l="26669" t="25291" r="13760" b="53545"/>
          <a:stretch>
            <a:fillRect/>
          </a:stretch>
        </p:blipFill>
        <p:spPr bwMode="auto">
          <a:xfrm>
            <a:off x="2178051" y="1509185"/>
            <a:ext cx="7795683" cy="358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14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4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DE8EF4E-8DCD-4AA6-B4CC-387C5CFFEB7B}" type="slidenum">
              <a:rPr lang="en-US" altLang="en-US"/>
              <a:pPr>
                <a:defRPr/>
              </a:pPr>
              <a:t>‹#›</a:t>
            </a:fld>
            <a:endParaRPr lang="en-US" altLang="en-US" dirty="0"/>
          </a:p>
        </p:txBody>
      </p:sp>
    </p:spTree>
    <p:extLst>
      <p:ext uri="{BB962C8B-B14F-4D97-AF65-F5344CB8AC3E}">
        <p14:creationId xmlns:p14="http://schemas.microsoft.com/office/powerpoint/2010/main" val="409511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spcBef>
                <a:spcPts val="672"/>
              </a:spcBef>
              <a:defRPr sz="2800"/>
            </a:lvl1pPr>
            <a:lvl2pPr>
              <a:defRPr sz="2400"/>
            </a:lvl2pPr>
            <a:lvl3pPr>
              <a:spcBef>
                <a:spcPts val="480"/>
              </a:spcBef>
              <a:defRPr sz="2000"/>
            </a:lvl3pPr>
            <a:lvl4pPr>
              <a:spcBef>
                <a:spcPts val="432"/>
              </a:spcBef>
              <a:defRPr sz="1800"/>
            </a:lvl4pPr>
            <a:lvl5pPr>
              <a:spcBef>
                <a:spcPts val="432"/>
              </a:spcBef>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spcBef>
                <a:spcPts val="672"/>
              </a:spcBef>
              <a:defRPr sz="2800"/>
            </a:lvl1pPr>
            <a:lvl2pPr>
              <a:defRPr sz="2400"/>
            </a:lvl2pPr>
            <a:lvl3pPr>
              <a:spcBef>
                <a:spcPts val="480"/>
              </a:spcBef>
              <a:defRPr sz="2000"/>
            </a:lvl3pPr>
            <a:lvl4pPr>
              <a:spcBef>
                <a:spcPts val="432"/>
              </a:spcBef>
              <a:defRPr sz="1800"/>
            </a:lvl4pPr>
            <a:lvl5pPr>
              <a:spcBef>
                <a:spcPts val="432"/>
              </a:spcBef>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CE97FA70-A595-4592-B91F-A6A628B1F26E}" type="slidenum">
              <a:rPr lang="en-US" altLang="en-US"/>
              <a:pPr>
                <a:defRPr/>
              </a:pPr>
              <a:t>‹#›</a:t>
            </a:fld>
            <a:endParaRPr lang="en-US" altLang="en-US" dirty="0"/>
          </a:p>
        </p:txBody>
      </p:sp>
    </p:spTree>
    <p:extLst>
      <p:ext uri="{BB962C8B-B14F-4D97-AF65-F5344CB8AC3E}">
        <p14:creationId xmlns:p14="http://schemas.microsoft.com/office/powerpoint/2010/main" val="365066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Content Placeholder 2"/>
          <p:cNvSpPr>
            <a:spLocks noGrp="1"/>
          </p:cNvSpPr>
          <p:nvPr>
            <p:ph sz="half" idx="1"/>
          </p:nvPr>
        </p:nvSpPr>
        <p:spPr>
          <a:xfrm>
            <a:off x="609600" y="1600201"/>
            <a:ext cx="5384800" cy="4525963"/>
          </a:xfrm>
        </p:spPr>
        <p:txBody>
          <a:bodyPr/>
          <a:lstStyle>
            <a:lvl1pPr>
              <a:spcBef>
                <a:spcPts val="672"/>
              </a:spcBef>
              <a:defRPr sz="2800"/>
            </a:lvl1pPr>
            <a:lvl2pPr>
              <a:defRPr sz="2400"/>
            </a:lvl2pPr>
            <a:lvl3pPr>
              <a:spcBef>
                <a:spcPts val="480"/>
              </a:spcBef>
              <a:defRPr sz="2000"/>
            </a:lvl3pPr>
            <a:lvl4pPr>
              <a:spcBef>
                <a:spcPts val="432"/>
              </a:spcBef>
              <a:defRPr sz="1800"/>
            </a:lvl4pPr>
            <a:lvl5pPr>
              <a:spcBef>
                <a:spcPts val="432"/>
              </a:spcBef>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3"/>
          </p:nvPr>
        </p:nvSpPr>
        <p:spPr>
          <a:xfrm>
            <a:off x="6177658" y="1600201"/>
            <a:ext cx="5404743" cy="4525963"/>
          </a:xfrm>
        </p:spPr>
        <p:txBody>
          <a:bodyPr rtlCol="0">
            <a:normAutofit/>
          </a:bodyPr>
          <a:lstStyle>
            <a:lvl1pPr marL="0" indent="0">
              <a:spcBef>
                <a:spcPts val="672"/>
              </a:spcBef>
              <a:buNone/>
              <a:defRPr sz="28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7" name="Date Placeholder 3"/>
          <p:cNvSpPr>
            <a:spLocks noGrp="1"/>
          </p:cNvSpPr>
          <p:nvPr>
            <p:ph type="dt" sz="half" idx="14"/>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5"/>
          </p:nvPr>
        </p:nvSpPr>
        <p:spPr/>
        <p:txBody>
          <a:bodyPr/>
          <a:lstStyle>
            <a:lvl1pPr>
              <a:defRPr/>
            </a:lvl1pPr>
          </a:lstStyle>
          <a:p>
            <a:pPr>
              <a:defRPr/>
            </a:pPr>
            <a:fld id="{37FEA8AD-767A-476F-A4B0-5D844F425755}" type="slidenum">
              <a:rPr lang="en-US" altLang="en-US"/>
              <a:pPr>
                <a:defRPr/>
              </a:pPr>
              <a:t>‹#›</a:t>
            </a:fld>
            <a:endParaRPr lang="en-US" altLang="en-US" dirty="0"/>
          </a:p>
        </p:txBody>
      </p:sp>
    </p:spTree>
    <p:extLst>
      <p:ext uri="{BB962C8B-B14F-4D97-AF65-F5344CB8AC3E}">
        <p14:creationId xmlns:p14="http://schemas.microsoft.com/office/powerpoint/2010/main" val="62573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846667" y="1701800"/>
            <a:ext cx="5147733"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2" name="Rectangle 11"/>
          <p:cNvSpPr/>
          <p:nvPr userDrawn="1"/>
        </p:nvSpPr>
        <p:spPr>
          <a:xfrm>
            <a:off x="6400800" y="1701800"/>
            <a:ext cx="51816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2" name="Title 1"/>
          <p:cNvSpPr>
            <a:spLocks noGrp="1"/>
          </p:cNvSpPr>
          <p:nvPr>
            <p:ph type="title"/>
          </p:nvPr>
        </p:nvSpPr>
        <p:spPr/>
        <p:txBody>
          <a:bodyPr/>
          <a:lstStyle/>
          <a:p>
            <a:r>
              <a:rPr lang="en-US" altLang="en-US" dirty="0"/>
              <a:t>Click to edit Master title style</a:t>
            </a:r>
            <a:endParaRPr lang="en-US" dirty="0"/>
          </a:p>
        </p:txBody>
      </p:sp>
      <p:sp>
        <p:nvSpPr>
          <p:cNvPr id="7" name="Text Placeholder 2"/>
          <p:cNvSpPr>
            <a:spLocks noGrp="1"/>
          </p:cNvSpPr>
          <p:nvPr>
            <p:ph type="body" idx="1"/>
          </p:nvPr>
        </p:nvSpPr>
        <p:spPr>
          <a:xfrm>
            <a:off x="846666" y="1857998"/>
            <a:ext cx="5147733" cy="723277"/>
          </a:xfrm>
        </p:spPr>
        <p:txBody>
          <a:bodyPr>
            <a:normAutofit/>
          </a:bodyPr>
          <a:lstStyle>
            <a:lvl1pPr marL="0" indent="0">
              <a:spcBef>
                <a:spcPts val="432"/>
              </a:spcBef>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8" name="Text Placeholder 2"/>
          <p:cNvSpPr>
            <a:spLocks noGrp="1"/>
          </p:cNvSpPr>
          <p:nvPr>
            <p:ph type="body" idx="13"/>
          </p:nvPr>
        </p:nvSpPr>
        <p:spPr>
          <a:xfrm>
            <a:off x="6400297" y="1857998"/>
            <a:ext cx="5182104" cy="715869"/>
          </a:xfrm>
        </p:spPr>
        <p:txBody>
          <a:bodyPr>
            <a:normAutofit/>
          </a:bodyPr>
          <a:lstStyle>
            <a:lvl1pPr marL="0" indent="0">
              <a:spcBef>
                <a:spcPts val="432"/>
              </a:spcBef>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9" name="Text Placeholder 2"/>
          <p:cNvSpPr>
            <a:spLocks noGrp="1"/>
          </p:cNvSpPr>
          <p:nvPr>
            <p:ph type="body" idx="15"/>
          </p:nvPr>
        </p:nvSpPr>
        <p:spPr>
          <a:xfrm>
            <a:off x="846667" y="2650203"/>
            <a:ext cx="5147733" cy="2874439"/>
          </a:xfrm>
        </p:spPr>
        <p:txBody>
          <a:bodyPr>
            <a:normAutofit/>
          </a:bodyPr>
          <a:lstStyle>
            <a:lvl1pPr marL="0" indent="0">
              <a:buFont typeface="Arial" panose="020B0604020202020204" pitchFamily="34" charset="0"/>
              <a:buNone/>
              <a:defRPr sz="20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Text Placeholder 2"/>
          <p:cNvSpPr>
            <a:spLocks noGrp="1"/>
          </p:cNvSpPr>
          <p:nvPr>
            <p:ph type="body" idx="17"/>
          </p:nvPr>
        </p:nvSpPr>
        <p:spPr>
          <a:xfrm>
            <a:off x="6400296" y="2650271"/>
            <a:ext cx="5182104" cy="2874439"/>
          </a:xfrm>
        </p:spPr>
        <p:txBody>
          <a:bodyPr>
            <a:normAutofit/>
          </a:bodyPr>
          <a:lstStyle>
            <a:lvl1pPr marL="0" indent="0">
              <a:buNone/>
              <a:defRPr sz="20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3" name="Date Placeholder 2"/>
          <p:cNvSpPr>
            <a:spLocks noGrp="1"/>
          </p:cNvSpPr>
          <p:nvPr>
            <p:ph type="dt" sz="half" idx="18"/>
          </p:nvPr>
        </p:nvSpPr>
        <p:spPr/>
        <p:txBody>
          <a:bodyPr/>
          <a:lstStyle>
            <a:lvl1pPr>
              <a:defRPr/>
            </a:lvl1pPr>
          </a:lstStyle>
          <a:p>
            <a:pPr>
              <a:defRPr/>
            </a:pPr>
            <a:endParaRPr lang="en-US" dirty="0">
              <a:solidFill>
                <a:prstClr val="black">
                  <a:tint val="75000"/>
                </a:prstClr>
              </a:solidFill>
            </a:endParaRPr>
          </a:p>
        </p:txBody>
      </p:sp>
      <p:sp>
        <p:nvSpPr>
          <p:cNvPr id="14" name="Slide Number Placeholder 3"/>
          <p:cNvSpPr>
            <a:spLocks noGrp="1"/>
          </p:cNvSpPr>
          <p:nvPr>
            <p:ph type="sldNum" sz="quarter" idx="19"/>
          </p:nvPr>
        </p:nvSpPr>
        <p:spPr/>
        <p:txBody>
          <a:bodyPr/>
          <a:lstStyle>
            <a:lvl1pPr>
              <a:defRPr/>
            </a:lvl1pPr>
          </a:lstStyle>
          <a:p>
            <a:pPr>
              <a:defRPr/>
            </a:pPr>
            <a:fld id="{D8140ABE-EF84-4B05-82CB-66CC59FC2325}" type="slidenum">
              <a:rPr lang="en-US" altLang="en-US"/>
              <a:pPr>
                <a:defRPr/>
              </a:pPr>
              <a:t>‹#›</a:t>
            </a:fld>
            <a:endParaRPr lang="en-US" altLang="en-US" dirty="0"/>
          </a:p>
        </p:txBody>
      </p:sp>
    </p:spTree>
    <p:extLst>
      <p:ext uri="{BB962C8B-B14F-4D97-AF65-F5344CB8AC3E}">
        <p14:creationId xmlns:p14="http://schemas.microsoft.com/office/powerpoint/2010/main" val="97198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e 4">
    <p:spTree>
      <p:nvGrpSpPr>
        <p:cNvPr id="1" name=""/>
        <p:cNvGrpSpPr/>
        <p:nvPr/>
      </p:nvGrpSpPr>
      <p:grpSpPr>
        <a:xfrm>
          <a:off x="0" y="0"/>
          <a:ext cx="0" cy="0"/>
          <a:chOff x="0" y="0"/>
          <a:chExt cx="0" cy="0"/>
        </a:xfrm>
      </p:grpSpPr>
      <p:sp>
        <p:nvSpPr>
          <p:cNvPr id="11" name="Rectangle 10"/>
          <p:cNvSpPr/>
          <p:nvPr userDrawn="1"/>
        </p:nvSpPr>
        <p:spPr>
          <a:xfrm>
            <a:off x="609600"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2" name="Rectangle 11"/>
          <p:cNvSpPr/>
          <p:nvPr userDrawn="1"/>
        </p:nvSpPr>
        <p:spPr>
          <a:xfrm>
            <a:off x="3418417"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3" name="Rectangle 12"/>
          <p:cNvSpPr/>
          <p:nvPr userDrawn="1"/>
        </p:nvSpPr>
        <p:spPr>
          <a:xfrm>
            <a:off x="6214533"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22" name="Rectangle 21"/>
          <p:cNvSpPr/>
          <p:nvPr userDrawn="1"/>
        </p:nvSpPr>
        <p:spPr>
          <a:xfrm>
            <a:off x="8991600"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2" name="Title 1"/>
          <p:cNvSpPr>
            <a:spLocks noGrp="1"/>
          </p:cNvSpPr>
          <p:nvPr>
            <p:ph type="title"/>
          </p:nvPr>
        </p:nvSpPr>
        <p:spPr/>
        <p:txBody>
          <a:bodyPr/>
          <a:lstStyle/>
          <a:p>
            <a:r>
              <a:rPr lang="en-US" altLang="en-US" dirty="0"/>
              <a:t>Click to edit Master title style</a:t>
            </a:r>
            <a:endParaRPr lang="en-US" dirty="0"/>
          </a:p>
        </p:txBody>
      </p:sp>
      <p:sp>
        <p:nvSpPr>
          <p:cNvPr id="14" name="Text Placeholder 2"/>
          <p:cNvSpPr>
            <a:spLocks noGrp="1"/>
          </p:cNvSpPr>
          <p:nvPr>
            <p:ph type="body" idx="1"/>
          </p:nvPr>
        </p:nvSpPr>
        <p:spPr>
          <a:xfrm>
            <a:off x="609600"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5" name="Text Placeholder 2"/>
          <p:cNvSpPr>
            <a:spLocks noGrp="1"/>
          </p:cNvSpPr>
          <p:nvPr>
            <p:ph type="body" idx="12"/>
          </p:nvPr>
        </p:nvSpPr>
        <p:spPr>
          <a:xfrm>
            <a:off x="3418198" y="2164030"/>
            <a:ext cx="2590801" cy="714637"/>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6" name="Text Placeholder 2"/>
          <p:cNvSpPr>
            <a:spLocks noGrp="1"/>
          </p:cNvSpPr>
          <p:nvPr>
            <p:ph type="body" idx="13"/>
          </p:nvPr>
        </p:nvSpPr>
        <p:spPr>
          <a:xfrm>
            <a:off x="6214032"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7" name="Text Placeholder 2"/>
          <p:cNvSpPr>
            <a:spLocks noGrp="1"/>
          </p:cNvSpPr>
          <p:nvPr>
            <p:ph type="body" idx="14"/>
          </p:nvPr>
        </p:nvSpPr>
        <p:spPr>
          <a:xfrm>
            <a:off x="8991600"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8" name="Text Placeholder 2"/>
          <p:cNvSpPr>
            <a:spLocks noGrp="1"/>
          </p:cNvSpPr>
          <p:nvPr>
            <p:ph type="body" idx="15"/>
          </p:nvPr>
        </p:nvSpPr>
        <p:spPr>
          <a:xfrm>
            <a:off x="609601" y="2955003"/>
            <a:ext cx="2590801" cy="2874439"/>
          </a:xfrm>
        </p:spPr>
        <p:txBody>
          <a:bodyPr>
            <a:normAutofit/>
          </a:bodyPr>
          <a:lstStyle>
            <a:lvl1pPr marL="0" indent="0">
              <a:buNone/>
              <a:defRPr sz="18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9" name="Text Placeholder 2"/>
          <p:cNvSpPr>
            <a:spLocks noGrp="1"/>
          </p:cNvSpPr>
          <p:nvPr>
            <p:ph type="body" idx="16"/>
          </p:nvPr>
        </p:nvSpPr>
        <p:spPr>
          <a:xfrm>
            <a:off x="3418198" y="2955003"/>
            <a:ext cx="2590801" cy="2874439"/>
          </a:xfrm>
        </p:spPr>
        <p:txBody>
          <a:bodyPr>
            <a:normAutofit/>
          </a:bodyPr>
          <a:lstStyle>
            <a:lvl1pPr marL="0" indent="0">
              <a:buNone/>
              <a:defRPr sz="18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0" name="Text Placeholder 2"/>
          <p:cNvSpPr>
            <a:spLocks noGrp="1"/>
          </p:cNvSpPr>
          <p:nvPr>
            <p:ph type="body" idx="17"/>
          </p:nvPr>
        </p:nvSpPr>
        <p:spPr>
          <a:xfrm>
            <a:off x="6214030" y="2955071"/>
            <a:ext cx="2590801" cy="2874439"/>
          </a:xfrm>
        </p:spPr>
        <p:txBody>
          <a:bodyPr>
            <a:normAutofit/>
          </a:bodyPr>
          <a:lstStyle>
            <a:lvl1pPr marL="0" indent="0">
              <a:buNone/>
              <a:defRPr sz="18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1" name="Text Placeholder 2"/>
          <p:cNvSpPr>
            <a:spLocks noGrp="1"/>
          </p:cNvSpPr>
          <p:nvPr>
            <p:ph type="body" idx="18"/>
          </p:nvPr>
        </p:nvSpPr>
        <p:spPr>
          <a:xfrm>
            <a:off x="8991601" y="2955139"/>
            <a:ext cx="2590801" cy="2874439"/>
          </a:xfrm>
        </p:spPr>
        <p:txBody>
          <a:bodyPr>
            <a:normAutofit/>
          </a:bodyPr>
          <a:lstStyle>
            <a:lvl1pPr marL="0" indent="0">
              <a:buNone/>
              <a:defRPr sz="1867"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3" name="Date Placeholder 2"/>
          <p:cNvSpPr>
            <a:spLocks noGrp="1"/>
          </p:cNvSpPr>
          <p:nvPr>
            <p:ph type="dt" sz="half" idx="19"/>
          </p:nvPr>
        </p:nvSpPr>
        <p:spPr/>
        <p:txBody>
          <a:bodyPr/>
          <a:lstStyle>
            <a:lvl1pPr>
              <a:defRPr/>
            </a:lvl1pPr>
          </a:lstStyle>
          <a:p>
            <a:pPr>
              <a:defRPr/>
            </a:pPr>
            <a:endParaRPr lang="en-US" dirty="0">
              <a:solidFill>
                <a:prstClr val="black">
                  <a:tint val="75000"/>
                </a:prstClr>
              </a:solidFill>
            </a:endParaRPr>
          </a:p>
        </p:txBody>
      </p:sp>
      <p:sp>
        <p:nvSpPr>
          <p:cNvPr id="24" name="Slide Number Placeholder 3"/>
          <p:cNvSpPr>
            <a:spLocks noGrp="1"/>
          </p:cNvSpPr>
          <p:nvPr>
            <p:ph type="sldNum" sz="quarter" idx="20"/>
          </p:nvPr>
        </p:nvSpPr>
        <p:spPr/>
        <p:txBody>
          <a:bodyPr/>
          <a:lstStyle>
            <a:lvl1pPr>
              <a:defRPr/>
            </a:lvl1pPr>
          </a:lstStyle>
          <a:p>
            <a:pPr>
              <a:defRPr/>
            </a:pPr>
            <a:fld id="{C6C50A90-6F1E-40DA-A1D7-A257A97EA5CC}" type="slidenum">
              <a:rPr lang="en-US" altLang="en-US"/>
              <a:pPr>
                <a:defRPr/>
              </a:pPr>
              <a:t>‹#›</a:t>
            </a:fld>
            <a:endParaRPr lang="en-US" altLang="en-US" dirty="0"/>
          </a:p>
        </p:txBody>
      </p:sp>
    </p:spTree>
    <p:extLst>
      <p:ext uri="{BB962C8B-B14F-4D97-AF65-F5344CB8AC3E}">
        <p14:creationId xmlns:p14="http://schemas.microsoft.com/office/powerpoint/2010/main" val="8513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Images 4">
    <p:spTree>
      <p:nvGrpSpPr>
        <p:cNvPr id="1" name=""/>
        <p:cNvGrpSpPr/>
        <p:nvPr/>
      </p:nvGrpSpPr>
      <p:grpSpPr>
        <a:xfrm>
          <a:off x="0" y="0"/>
          <a:ext cx="0" cy="0"/>
          <a:chOff x="0" y="0"/>
          <a:chExt cx="0" cy="0"/>
        </a:xfrm>
      </p:grpSpPr>
      <p:sp>
        <p:nvSpPr>
          <p:cNvPr id="11" name="Rectangle 10"/>
          <p:cNvSpPr/>
          <p:nvPr userDrawn="1"/>
        </p:nvSpPr>
        <p:spPr>
          <a:xfrm>
            <a:off x="609600"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2" name="Rectangle 11"/>
          <p:cNvSpPr/>
          <p:nvPr userDrawn="1"/>
        </p:nvSpPr>
        <p:spPr>
          <a:xfrm>
            <a:off x="3418417"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3" name="Rectangle 12"/>
          <p:cNvSpPr/>
          <p:nvPr userDrawn="1"/>
        </p:nvSpPr>
        <p:spPr>
          <a:xfrm>
            <a:off x="6214533"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18" name="Rectangle 17"/>
          <p:cNvSpPr/>
          <p:nvPr userDrawn="1"/>
        </p:nvSpPr>
        <p:spPr>
          <a:xfrm>
            <a:off x="8991600" y="2006600"/>
            <a:ext cx="2590800" cy="110067"/>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2" name="Title 1"/>
          <p:cNvSpPr>
            <a:spLocks noGrp="1"/>
          </p:cNvSpPr>
          <p:nvPr>
            <p:ph type="title"/>
          </p:nvPr>
        </p:nvSpPr>
        <p:spPr/>
        <p:txBody>
          <a:bodyPr/>
          <a:lstStyle/>
          <a:p>
            <a:r>
              <a:rPr lang="en-US" altLang="en-US" dirty="0"/>
              <a:t>Click to edit Master title style</a:t>
            </a:r>
            <a:endParaRPr lang="en-US" dirty="0"/>
          </a:p>
        </p:txBody>
      </p:sp>
      <p:sp>
        <p:nvSpPr>
          <p:cNvPr id="14" name="Text Placeholder 2"/>
          <p:cNvSpPr>
            <a:spLocks noGrp="1"/>
          </p:cNvSpPr>
          <p:nvPr>
            <p:ph type="body" idx="1"/>
          </p:nvPr>
        </p:nvSpPr>
        <p:spPr>
          <a:xfrm>
            <a:off x="609600"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5" name="Text Placeholder 2"/>
          <p:cNvSpPr>
            <a:spLocks noGrp="1"/>
          </p:cNvSpPr>
          <p:nvPr>
            <p:ph type="body" idx="12"/>
          </p:nvPr>
        </p:nvSpPr>
        <p:spPr>
          <a:xfrm>
            <a:off x="3418198" y="2164030"/>
            <a:ext cx="2590801" cy="714637"/>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6" name="Text Placeholder 2"/>
          <p:cNvSpPr>
            <a:spLocks noGrp="1"/>
          </p:cNvSpPr>
          <p:nvPr>
            <p:ph type="body" idx="13"/>
          </p:nvPr>
        </p:nvSpPr>
        <p:spPr>
          <a:xfrm>
            <a:off x="6214032"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7" name="Text Placeholder 2"/>
          <p:cNvSpPr>
            <a:spLocks noGrp="1"/>
          </p:cNvSpPr>
          <p:nvPr>
            <p:ph type="body" idx="14"/>
          </p:nvPr>
        </p:nvSpPr>
        <p:spPr>
          <a:xfrm>
            <a:off x="8991600" y="2162798"/>
            <a:ext cx="2590801" cy="715869"/>
          </a:xfrm>
        </p:spPr>
        <p:txBody>
          <a:bodyPr>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2" name="Content Placeholder 2"/>
          <p:cNvSpPr>
            <a:spLocks noGrp="1"/>
          </p:cNvSpPr>
          <p:nvPr>
            <p:ph idx="19"/>
          </p:nvPr>
        </p:nvSpPr>
        <p:spPr>
          <a:xfrm>
            <a:off x="609600" y="2955139"/>
            <a:ext cx="2590800" cy="2874440"/>
          </a:xfrm>
        </p:spPr>
        <p:txBody>
          <a:bodyPr>
            <a:normAutofit/>
          </a:bodyPr>
          <a:lstStyle>
            <a:lvl1pPr marL="182875" indent="-182875">
              <a:defRPr sz="1800"/>
            </a:lvl1pPr>
            <a:lvl2pPr marL="304792" indent="-377943">
              <a:spcBef>
                <a:spcPts val="267"/>
              </a:spcBef>
              <a:defRPr sz="1600"/>
            </a:lvl2pPr>
            <a:lvl5pPr marL="2438339" indent="0">
              <a:buNone/>
              <a:defRPr/>
            </a:lvl5pPr>
          </a:lstStyle>
          <a:p>
            <a:pPr lvl="0"/>
            <a:r>
              <a:rPr lang="en-US" dirty="0"/>
              <a:t>Click to edit Master text styles</a:t>
            </a:r>
          </a:p>
        </p:txBody>
      </p:sp>
      <p:sp>
        <p:nvSpPr>
          <p:cNvPr id="23" name="Content Placeholder 2"/>
          <p:cNvSpPr>
            <a:spLocks noGrp="1"/>
          </p:cNvSpPr>
          <p:nvPr>
            <p:ph idx="20"/>
          </p:nvPr>
        </p:nvSpPr>
        <p:spPr>
          <a:xfrm>
            <a:off x="3421944" y="2955139"/>
            <a:ext cx="2590800" cy="2874440"/>
          </a:xfrm>
        </p:spPr>
        <p:txBody>
          <a:bodyPr>
            <a:normAutofit/>
          </a:bodyPr>
          <a:lstStyle>
            <a:lvl1pPr marL="182875" indent="-182875">
              <a:defRPr sz="1800"/>
            </a:lvl1pPr>
            <a:lvl2pPr marL="304792" indent="-377943">
              <a:spcBef>
                <a:spcPts val="267"/>
              </a:spcBef>
              <a:defRPr sz="1600"/>
            </a:lvl2pPr>
            <a:lvl5pPr marL="2438339" indent="0">
              <a:buNone/>
              <a:defRPr/>
            </a:lvl5pPr>
          </a:lstStyle>
          <a:p>
            <a:pPr lvl="0"/>
            <a:r>
              <a:rPr lang="en-US" dirty="0"/>
              <a:t>Click to edit Master text styles</a:t>
            </a:r>
          </a:p>
        </p:txBody>
      </p:sp>
      <p:sp>
        <p:nvSpPr>
          <p:cNvPr id="24" name="Content Placeholder 2"/>
          <p:cNvSpPr>
            <a:spLocks noGrp="1"/>
          </p:cNvSpPr>
          <p:nvPr>
            <p:ph idx="21"/>
          </p:nvPr>
        </p:nvSpPr>
        <p:spPr>
          <a:xfrm>
            <a:off x="6214031" y="2955139"/>
            <a:ext cx="2590800" cy="2874440"/>
          </a:xfrm>
        </p:spPr>
        <p:txBody>
          <a:bodyPr>
            <a:normAutofit/>
          </a:bodyPr>
          <a:lstStyle>
            <a:lvl1pPr marL="182875" indent="-182875">
              <a:defRPr sz="1800"/>
            </a:lvl1pPr>
            <a:lvl2pPr marL="304792" indent="-377943">
              <a:spcBef>
                <a:spcPts val="267"/>
              </a:spcBef>
              <a:defRPr sz="1600"/>
            </a:lvl2pPr>
            <a:lvl5pPr marL="2438339" indent="0">
              <a:buNone/>
              <a:defRPr/>
            </a:lvl5pPr>
          </a:lstStyle>
          <a:p>
            <a:pPr lvl="0"/>
            <a:r>
              <a:rPr lang="en-US" dirty="0"/>
              <a:t>Click to edit Master text styles</a:t>
            </a:r>
          </a:p>
        </p:txBody>
      </p:sp>
      <p:sp>
        <p:nvSpPr>
          <p:cNvPr id="25" name="Content Placeholder 2"/>
          <p:cNvSpPr>
            <a:spLocks noGrp="1"/>
          </p:cNvSpPr>
          <p:nvPr>
            <p:ph idx="22"/>
          </p:nvPr>
        </p:nvSpPr>
        <p:spPr>
          <a:xfrm>
            <a:off x="8991600" y="2955139"/>
            <a:ext cx="2590800" cy="2874440"/>
          </a:xfrm>
        </p:spPr>
        <p:txBody>
          <a:bodyPr>
            <a:normAutofit/>
          </a:bodyPr>
          <a:lstStyle>
            <a:lvl1pPr marL="182875" indent="-182875">
              <a:defRPr sz="1800"/>
            </a:lvl1pPr>
            <a:lvl2pPr marL="304792" indent="-377943">
              <a:spcBef>
                <a:spcPts val="267"/>
              </a:spcBef>
              <a:defRPr sz="1600"/>
            </a:lvl2pPr>
            <a:lvl5pPr marL="2438339" indent="0">
              <a:buNone/>
              <a:defRPr/>
            </a:lvl5pPr>
          </a:lstStyle>
          <a:p>
            <a:pPr lvl="0"/>
            <a:r>
              <a:rPr lang="en-US" dirty="0"/>
              <a:t>Click to edit Master text styles</a:t>
            </a:r>
          </a:p>
        </p:txBody>
      </p:sp>
      <p:sp>
        <p:nvSpPr>
          <p:cNvPr id="19" name="Date Placeholder 2"/>
          <p:cNvSpPr>
            <a:spLocks noGrp="1"/>
          </p:cNvSpPr>
          <p:nvPr>
            <p:ph type="dt" sz="half" idx="23"/>
          </p:nvPr>
        </p:nvSpPr>
        <p:spPr/>
        <p:txBody>
          <a:bodyPr/>
          <a:lstStyle>
            <a:lvl1pPr>
              <a:defRPr/>
            </a:lvl1pPr>
          </a:lstStyle>
          <a:p>
            <a:pPr>
              <a:defRPr/>
            </a:pPr>
            <a:endParaRPr lang="en-US" dirty="0">
              <a:solidFill>
                <a:prstClr val="black">
                  <a:tint val="75000"/>
                </a:prstClr>
              </a:solidFill>
            </a:endParaRPr>
          </a:p>
        </p:txBody>
      </p:sp>
      <p:sp>
        <p:nvSpPr>
          <p:cNvPr id="20" name="Slide Number Placeholder 3"/>
          <p:cNvSpPr>
            <a:spLocks noGrp="1"/>
          </p:cNvSpPr>
          <p:nvPr>
            <p:ph type="sldNum" sz="quarter" idx="24"/>
          </p:nvPr>
        </p:nvSpPr>
        <p:spPr/>
        <p:txBody>
          <a:bodyPr/>
          <a:lstStyle>
            <a:lvl1pPr>
              <a:defRPr/>
            </a:lvl1pPr>
          </a:lstStyle>
          <a:p>
            <a:pPr>
              <a:defRPr/>
            </a:pPr>
            <a:fld id="{0FAE11AF-CD7E-46DF-8A79-57703334A52B}" type="slidenum">
              <a:rPr lang="en-US" altLang="en-US"/>
              <a:pPr>
                <a:defRPr/>
              </a:pPr>
              <a:t>‹#›</a:t>
            </a:fld>
            <a:endParaRPr lang="en-US" altLang="en-US" dirty="0"/>
          </a:p>
        </p:txBody>
      </p:sp>
    </p:spTree>
    <p:extLst>
      <p:ext uri="{BB962C8B-B14F-4D97-AF65-F5344CB8AC3E}">
        <p14:creationId xmlns:p14="http://schemas.microsoft.com/office/powerpoint/2010/main" val="170906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Click to edit Master title style</a:t>
            </a:r>
            <a:endParaRPr lang="en-US" dirty="0"/>
          </a:p>
        </p:txBody>
      </p:sp>
    </p:spTree>
    <p:extLst>
      <p:ext uri="{BB962C8B-B14F-4D97-AF65-F5344CB8AC3E}">
        <p14:creationId xmlns:p14="http://schemas.microsoft.com/office/powerpoint/2010/main" val="427043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2" name="Title 1"/>
          <p:cNvSpPr>
            <a:spLocks noGrp="1"/>
          </p:cNvSpPr>
          <p:nvPr>
            <p:ph type="title"/>
          </p:nvPr>
        </p:nvSpPr>
        <p:spPr>
          <a:xfrm>
            <a:off x="711200" y="2108200"/>
            <a:ext cx="10972801" cy="2088904"/>
          </a:xfrm>
        </p:spPr>
        <p:txBody>
          <a:bodyPr anchor="t"/>
          <a:lstStyle>
            <a:lvl1pPr algn="ctr">
              <a:defRPr sz="4400" b="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4946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heading</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1"/>
            <a:ext cx="4682067" cy="366183"/>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tint val="75000"/>
                  </a:schemeClr>
                </a:solidFill>
                <a:latin typeface="Arial"/>
                <a:ea typeface="+mn-ea"/>
                <a:cs typeface="Arial"/>
              </a:defRPr>
            </a:lvl1pPr>
          </a:lstStyle>
          <a:p>
            <a:pPr defTabSz="609585">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cs typeface="Arial" panose="020B0604020202020204" pitchFamily="34" charset="0"/>
              </a:defRPr>
            </a:lvl1pPr>
          </a:lstStyle>
          <a:p>
            <a:pPr defTabSz="609585" fontAlgn="base">
              <a:spcBef>
                <a:spcPct val="0"/>
              </a:spcBef>
              <a:spcAft>
                <a:spcPct val="0"/>
              </a:spcAft>
              <a:defRPr/>
            </a:pPr>
            <a:fld id="{C922688B-5A9D-4E4A-8DF7-C2693EE874E4}" type="slidenum">
              <a:rPr lang="en-US" altLang="en-US" smtClean="0">
                <a:ea typeface="MS PGothic" panose="020B0600070205080204" pitchFamily="34" charset="-128"/>
              </a:rPr>
              <a:pPr defTabSz="609585" fontAlgn="base">
                <a:spcBef>
                  <a:spcPct val="0"/>
                </a:spcBef>
                <a:spcAft>
                  <a:spcPct val="0"/>
                </a:spcAft>
                <a:defRPr/>
              </a:pPr>
              <a:t>‹#›</a:t>
            </a:fld>
            <a:endParaRPr lang="en-US" altLang="en-US" dirty="0">
              <a:ea typeface="MS PGothic" panose="020B0600070205080204" pitchFamily="34" charset="-128"/>
            </a:endParaRPr>
          </a:p>
        </p:txBody>
      </p:sp>
      <p:sp>
        <p:nvSpPr>
          <p:cNvPr id="7" name="Rectangle 6"/>
          <p:cNvSpPr/>
          <p:nvPr/>
        </p:nvSpPr>
        <p:spPr>
          <a:xfrm>
            <a:off x="1" y="0"/>
            <a:ext cx="243417" cy="6858000"/>
          </a:xfrm>
          <a:prstGeom prst="rect">
            <a:avLst/>
          </a:prstGeom>
          <a:solidFill>
            <a:srgbClr val="004A9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
        <p:nvSpPr>
          <p:cNvPr id="8" name="Rectangle 7"/>
          <p:cNvSpPr/>
          <p:nvPr/>
        </p:nvSpPr>
        <p:spPr>
          <a:xfrm>
            <a:off x="0" y="0"/>
            <a:ext cx="298451" cy="6858000"/>
          </a:xfrm>
          <a:prstGeom prst="rect">
            <a:avLst/>
          </a:prstGeom>
          <a:solidFill>
            <a:srgbClr val="004A9B">
              <a:alpha val="57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defTabSz="609585">
              <a:defRPr/>
            </a:pPr>
            <a:endParaRPr lang="en-US" sz="2400" dirty="0">
              <a:solidFill>
                <a:prstClr val="white"/>
              </a:solidFill>
            </a:endParaRPr>
          </a:p>
        </p:txBody>
      </p:sp>
    </p:spTree>
    <p:extLst>
      <p:ext uri="{BB962C8B-B14F-4D97-AF65-F5344CB8AC3E}">
        <p14:creationId xmlns:p14="http://schemas.microsoft.com/office/powerpoint/2010/main" val="184503650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80" r:id="rId10"/>
    <p:sldLayoutId id="2147483681" r:id="rId11"/>
    <p:sldLayoutId id="2147483682" r:id="rId12"/>
    <p:sldLayoutId id="2147483684" r:id="rId13"/>
  </p:sldLayoutIdLst>
  <p:hf sldNum="0" hdr="0" ftr="0" dt="0"/>
  <p:txStyles>
    <p:titleStyle>
      <a:lvl1pPr algn="l" defTabSz="609585"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2pPr>
      <a:lvl3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3pPr>
      <a:lvl4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4pPr>
      <a:lvl5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5pPr>
      <a:lvl6pPr marL="609585" algn="l" defTabSz="609585" rtl="0" eaLnBrk="1" fontAlgn="base" hangingPunct="1">
        <a:spcBef>
          <a:spcPct val="0"/>
        </a:spcBef>
        <a:spcAft>
          <a:spcPct val="0"/>
        </a:spcAft>
        <a:defRPr sz="5867">
          <a:solidFill>
            <a:schemeClr val="tx1"/>
          </a:solidFill>
          <a:latin typeface="Arial" charset="0"/>
          <a:ea typeface="ＭＳ Ｐゴシック" charset="0"/>
        </a:defRPr>
      </a:lvl6pPr>
      <a:lvl7pPr marL="1219170" algn="l" defTabSz="609585" rtl="0" eaLnBrk="1" fontAlgn="base" hangingPunct="1">
        <a:spcBef>
          <a:spcPct val="0"/>
        </a:spcBef>
        <a:spcAft>
          <a:spcPct val="0"/>
        </a:spcAft>
        <a:defRPr sz="5867">
          <a:solidFill>
            <a:schemeClr val="tx1"/>
          </a:solidFill>
          <a:latin typeface="Arial" charset="0"/>
          <a:ea typeface="ＭＳ Ｐゴシック" charset="0"/>
        </a:defRPr>
      </a:lvl7pPr>
      <a:lvl8pPr marL="1828754" algn="l" defTabSz="609585" rtl="0" eaLnBrk="1" fontAlgn="base" hangingPunct="1">
        <a:spcBef>
          <a:spcPct val="0"/>
        </a:spcBef>
        <a:spcAft>
          <a:spcPct val="0"/>
        </a:spcAft>
        <a:defRPr sz="5867">
          <a:solidFill>
            <a:schemeClr val="tx1"/>
          </a:solidFill>
          <a:latin typeface="Arial" charset="0"/>
          <a:ea typeface="ＭＳ Ｐゴシック" charset="0"/>
        </a:defRPr>
      </a:lvl8pPr>
      <a:lvl9pPr marL="2438339" algn="l" defTabSz="609585" rtl="0" eaLnBrk="1" fontAlgn="base" hangingPunct="1">
        <a:spcBef>
          <a:spcPct val="0"/>
        </a:spcBef>
        <a:spcAft>
          <a:spcPct val="0"/>
        </a:spcAft>
        <a:defRPr sz="5867">
          <a:solidFill>
            <a:schemeClr val="tx1"/>
          </a:solidFill>
          <a:latin typeface="Arial" charset="0"/>
          <a:ea typeface="ＭＳ Ｐゴシック" charset="0"/>
        </a:defRPr>
      </a:lvl9pPr>
    </p:titleStyle>
    <p:bodyStyle>
      <a:lvl1pPr marL="347472" indent="-347472" algn="l" defTabSz="609585" rtl="0" eaLnBrk="0" fontAlgn="base" hangingPunct="0">
        <a:spcBef>
          <a:spcPts val="768"/>
        </a:spcBef>
        <a:spcAft>
          <a:spcPts val="0"/>
        </a:spcAft>
        <a:buFont typeface="Arial" panose="020B0604020202020204" pitchFamily="34" charset="0"/>
        <a:buChar char="•"/>
        <a:defRPr sz="3200" kern="1200">
          <a:solidFill>
            <a:schemeClr val="tx1"/>
          </a:solidFill>
          <a:latin typeface="Arial"/>
          <a:ea typeface="MS PGothic" panose="020B0600070205080204" pitchFamily="34" charset="-128"/>
          <a:cs typeface="Arial"/>
        </a:defRPr>
      </a:lvl1pPr>
      <a:lvl2pPr marL="740664" indent="-283464" algn="l" defTabSz="609585"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2pPr>
      <a:lvl3pPr marL="1143000" indent="-228600" algn="l" defTabSz="609585" rtl="0" eaLnBrk="0" fontAlgn="base" hangingPunct="0">
        <a:spcBef>
          <a:spcPts val="576"/>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3pPr>
      <a:lvl4pPr marL="1600200" indent="-228600" algn="l" defTabSz="609585" rtl="0" eaLnBrk="0" fontAlgn="base" hangingPunct="0">
        <a:spcBef>
          <a:spcPts val="48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4pPr>
      <a:lvl5pPr marL="2057400" indent="-228600" algn="l" defTabSz="609585" rtl="0" eaLnBrk="0" fontAlgn="base" hangingPunct="0">
        <a:spcBef>
          <a:spcPts val="480"/>
        </a:spcBef>
        <a:spcAft>
          <a:spcPts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he.org/learning-center/publications/books/2477I" TargetMode="External"/><Relationship Id="rId2" Type="http://schemas.openxmlformats.org/officeDocument/2006/relationships/hyperlink" Target="https://www.ache.org/blog/2022/a-path-forward-addressing-clinician-burnout-through-systems-level-change" TargetMode="External"/><Relationship Id="rId1" Type="http://schemas.openxmlformats.org/officeDocument/2006/relationships/slideLayout" Target="../slideLayouts/slideLayout2.xml"/><Relationship Id="rId5" Type="http://schemas.openxmlformats.org/officeDocument/2006/relationships/hyperlink" Target="https://www.aha.org/aha-center-health-innovation-market-scan/2022-12-20-executive-burnout-real-and-it-can-be-reduced" TargetMode="External"/><Relationship Id="rId4" Type="http://schemas.openxmlformats.org/officeDocument/2006/relationships/hyperlink" Target="https://www.ache.org/learning-center/research/about-the-field/top-issues-confronting-hospitals/top-issues-confronting-hospitals-in-20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2C8D-4927-41C7-A252-9CD4B07463C2}"/>
              </a:ext>
            </a:extLst>
          </p:cNvPr>
          <p:cNvSpPr>
            <a:spLocks noGrp="1"/>
          </p:cNvSpPr>
          <p:nvPr>
            <p:ph type="ctrTitle"/>
          </p:nvPr>
        </p:nvSpPr>
        <p:spPr/>
        <p:txBody>
          <a:bodyPr>
            <a:noAutofit/>
          </a:bodyPr>
          <a:lstStyle/>
          <a:p>
            <a:pPr>
              <a:lnSpc>
                <a:spcPct val="100000"/>
              </a:lnSpc>
              <a:spcAft>
                <a:spcPts val="2390"/>
              </a:spcAft>
            </a:pPr>
            <a:r>
              <a:rPr lang="en-US" sz="4800" dirty="0"/>
              <a:t>Sustainable Strategies to Support Well-being for Healthcare Professionals</a:t>
            </a:r>
            <a:endParaRPr lang="en-US" sz="3600" b="1" i="1" dirty="0">
              <a:solidFill>
                <a:srgbClr val="00B0F0"/>
              </a:solidFill>
            </a:endParaRPr>
          </a:p>
        </p:txBody>
      </p:sp>
      <p:sp>
        <p:nvSpPr>
          <p:cNvPr id="3" name="Text Placeholder 2">
            <a:extLst>
              <a:ext uri="{FF2B5EF4-FFF2-40B4-BE49-F238E27FC236}">
                <a16:creationId xmlns:a16="http://schemas.microsoft.com/office/drawing/2014/main" id="{AD4095D9-F701-4DC5-94DD-8B18A8C46A99}"/>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28550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5469-DCEC-4281-8516-385E65137E9A}"/>
              </a:ext>
            </a:extLst>
          </p:cNvPr>
          <p:cNvSpPr>
            <a:spLocks noGrp="1"/>
          </p:cNvSpPr>
          <p:nvPr>
            <p:ph type="title"/>
          </p:nvPr>
        </p:nvSpPr>
        <p:spPr/>
        <p:txBody>
          <a:bodyPr/>
          <a:lstStyle/>
          <a:p>
            <a:r>
              <a:rPr lang="en-US" dirty="0">
                <a:ea typeface="ＭＳ Ｐゴシック" panose="020B0600070205080204" pitchFamily="34" charset="-128"/>
              </a:rPr>
              <a:t>Session Materials </a:t>
            </a:r>
            <a:endParaRPr lang="en-US" sz="4400" dirty="0"/>
          </a:p>
        </p:txBody>
      </p:sp>
      <p:sp>
        <p:nvSpPr>
          <p:cNvPr id="3" name="Content Placeholder 2">
            <a:extLst>
              <a:ext uri="{FF2B5EF4-FFF2-40B4-BE49-F238E27FC236}">
                <a16:creationId xmlns:a16="http://schemas.microsoft.com/office/drawing/2014/main" id="{0D6EF281-AD2E-45E1-B72B-32B5F1C4D615}"/>
              </a:ext>
            </a:extLst>
          </p:cNvPr>
          <p:cNvSpPr>
            <a:spLocks noGrp="1"/>
          </p:cNvSpPr>
          <p:nvPr>
            <p:ph idx="1"/>
          </p:nvPr>
        </p:nvSpPr>
        <p:spPr>
          <a:xfrm>
            <a:off x="609600" y="1600201"/>
            <a:ext cx="10972800" cy="5122333"/>
          </a:xfrm>
        </p:spPr>
        <p:txBody>
          <a:bodyPr/>
          <a:lstStyle/>
          <a:p>
            <a:pPr marL="0" marR="0" indent="0">
              <a:lnSpc>
                <a:spcPct val="107000"/>
              </a:lnSpc>
              <a:spcBef>
                <a:spcPts val="0"/>
              </a:spcBef>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Dunn, J. (Fall 2021). A Deep-Rooted Culture Evolves to Support Healthcare Heroes. Frontiers of Health Services Management. 38(1):14-19.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eaLnBrk="0" hangingPunct="0">
              <a:spcBef>
                <a:spcPts val="600"/>
              </a:spcBef>
              <a:spcAft>
                <a:spcPts val="600"/>
              </a:spcAft>
              <a:buNone/>
              <a:tabLst>
                <a:tab pos="1435100" algn="l"/>
              </a:tabLst>
            </a:pPr>
            <a:r>
              <a:rPr lang="en-US" sz="2000" dirty="0">
                <a:effectLst/>
                <a:latin typeface="Arial" panose="020B0604020202020204" pitchFamily="34" charset="0"/>
                <a:ea typeface="Times New Roman" panose="02020603050405020304" pitchFamily="18" charset="0"/>
              </a:rPr>
              <a:t>Finkel, E. (Nov/Dec 2022). Strategies for Developing Stronger, Healthier Teams. </a:t>
            </a:r>
            <a:r>
              <a:rPr lang="en-US" sz="2000" i="1" dirty="0">
                <a:effectLst/>
                <a:latin typeface="Arial" panose="020B0604020202020204" pitchFamily="34" charset="0"/>
                <a:ea typeface="Times New Roman" panose="02020603050405020304" pitchFamily="18" charset="0"/>
              </a:rPr>
              <a:t>Healthcare Executive</a:t>
            </a:r>
            <a:r>
              <a:rPr lang="en-US" sz="2000" dirty="0">
                <a:effectLst/>
                <a:latin typeface="Arial" panose="020B060402020202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indent="0" eaLnBrk="0" hangingPunct="0">
              <a:spcBef>
                <a:spcPts val="600"/>
              </a:spcBef>
              <a:spcAft>
                <a:spcPts val="600"/>
              </a:spcAft>
              <a:buNone/>
              <a:tabLst>
                <a:tab pos="1435100" algn="l"/>
              </a:tabLst>
            </a:pPr>
            <a:r>
              <a:rPr lang="en-US" sz="2000" dirty="0">
                <a:effectLst/>
                <a:latin typeface="Arial" panose="020B0604020202020204" pitchFamily="34" charset="0"/>
                <a:ea typeface="Times New Roman" panose="02020603050405020304" pitchFamily="18" charset="0"/>
              </a:rPr>
              <a:t>Meese, K.A., Colon-Lopez, A., Singh, J.A., Burkholder, G.A., Rogers, D.A. (July-August 2021). Healthcare is a Team Sport: Stress, Resilience, and Correlates of Well-Being Among Health System Employees in a Crisis. Journal of Healthcare Management. 66(4):304-322.</a:t>
            </a:r>
            <a:endParaRPr lang="en-US" sz="2000" dirty="0">
              <a:effectLst/>
              <a:latin typeface="Times New Roman" panose="02020603050405020304" pitchFamily="18" charset="0"/>
              <a:ea typeface="Times New Roman" panose="02020603050405020304" pitchFamily="18" charset="0"/>
            </a:endParaRPr>
          </a:p>
          <a:p>
            <a:pPr marL="0" marR="0" indent="0" eaLnBrk="0" hangingPunct="0">
              <a:spcBef>
                <a:spcPts val="600"/>
              </a:spcBef>
              <a:spcAft>
                <a:spcPts val="600"/>
              </a:spcAft>
              <a:buNone/>
              <a:tabLst>
                <a:tab pos="1435100" algn="l"/>
              </a:tabLst>
            </a:pPr>
            <a:r>
              <a:rPr lang="en-US" sz="2000" dirty="0">
                <a:effectLst/>
                <a:latin typeface="Arial" panose="020B0604020202020204" pitchFamily="34" charset="0"/>
                <a:ea typeface="Times New Roman" panose="02020603050405020304" pitchFamily="18" charset="0"/>
              </a:rPr>
              <a:t>Piche, M.E. &amp; Weinberg, C. (July/August 2023). Mindfulness Meditation for Veterans and Staff. </a:t>
            </a:r>
            <a:r>
              <a:rPr lang="en-US" sz="2000" i="1" dirty="0">
                <a:effectLst/>
                <a:latin typeface="Arial" panose="020B0604020202020204" pitchFamily="34" charset="0"/>
                <a:ea typeface="Times New Roman" panose="02020603050405020304" pitchFamily="18" charset="0"/>
              </a:rPr>
              <a:t>Healthcare Executive</a:t>
            </a:r>
            <a:r>
              <a:rPr lang="en-US" sz="2000" dirty="0">
                <a:effectLst/>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0" marR="0" indent="0" eaLnBrk="0" hangingPunct="0">
              <a:spcBef>
                <a:spcPts val="600"/>
              </a:spcBef>
              <a:spcAft>
                <a:spcPts val="600"/>
              </a:spcAft>
              <a:buNone/>
              <a:tabLst>
                <a:tab pos="1435100" algn="l"/>
              </a:tabLst>
            </a:pPr>
            <a:r>
              <a:rPr lang="en-US" sz="2000" dirty="0" err="1">
                <a:effectLst/>
                <a:latin typeface="Arial" panose="020B0604020202020204" pitchFamily="34" charset="0"/>
                <a:ea typeface="Times New Roman" panose="02020603050405020304" pitchFamily="18" charset="0"/>
              </a:rPr>
              <a:t>Shanafelt</a:t>
            </a:r>
            <a:r>
              <a:rPr lang="en-US" sz="2000" dirty="0">
                <a:effectLst/>
                <a:latin typeface="Arial" panose="020B0604020202020204" pitchFamily="34" charset="0"/>
                <a:ea typeface="Times New Roman" panose="02020603050405020304" pitchFamily="18" charset="0"/>
              </a:rPr>
              <a:t>, T., </a:t>
            </a:r>
            <a:r>
              <a:rPr lang="en-US" sz="2000" dirty="0" err="1">
                <a:effectLst/>
                <a:latin typeface="Arial" panose="020B0604020202020204" pitchFamily="34" charset="0"/>
                <a:ea typeface="Times New Roman" panose="02020603050405020304" pitchFamily="18" charset="0"/>
              </a:rPr>
              <a:t>Trockel</a:t>
            </a:r>
            <a:r>
              <a:rPr lang="en-US" sz="2000" dirty="0">
                <a:effectLst/>
                <a:latin typeface="Arial" panose="020B0604020202020204" pitchFamily="34" charset="0"/>
                <a:ea typeface="Times New Roman" panose="02020603050405020304" pitchFamily="18" charset="0"/>
              </a:rPr>
              <a:t>, M., Wang, H., Mayer, T., Athey, L. (September-October 2022). Assessing Professional Fulfillment and Burnout Among CEOs and Other Healthcare Administrative Leaders in the United States. </a:t>
            </a:r>
            <a:r>
              <a:rPr lang="en-US" sz="2000" i="1" dirty="0">
                <a:effectLst/>
                <a:latin typeface="Arial" panose="020B0604020202020204" pitchFamily="34" charset="0"/>
                <a:ea typeface="Times New Roman" panose="02020603050405020304" pitchFamily="18" charset="0"/>
              </a:rPr>
              <a:t>Journal of Healthcare Management. </a:t>
            </a:r>
            <a:r>
              <a:rPr lang="en-US" sz="2000" dirty="0">
                <a:effectLst/>
                <a:latin typeface="Arial" panose="020B0604020202020204" pitchFamily="34" charset="0"/>
                <a:ea typeface="Times New Roman" panose="02020603050405020304" pitchFamily="18" charset="0"/>
              </a:rPr>
              <a:t>67 (5).</a:t>
            </a:r>
            <a:endParaRPr lang="en-US" sz="2000" dirty="0">
              <a:effectLst/>
              <a:latin typeface="Times New Roman" panose="02020603050405020304" pitchFamily="18" charset="0"/>
              <a:ea typeface="Times New Roman" panose="02020603050405020304" pitchFamily="18" charset="0"/>
            </a:endParaRPr>
          </a:p>
          <a:p>
            <a:pPr marL="0" marR="0" indent="0" eaLnBrk="0" hangingPunct="0">
              <a:spcBef>
                <a:spcPts val="600"/>
              </a:spcBef>
              <a:spcAft>
                <a:spcPts val="600"/>
              </a:spcAft>
              <a:buNone/>
              <a:tabLst>
                <a:tab pos="14351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eaLnBrk="0" hangingPunct="0">
              <a:spcBef>
                <a:spcPts val="600"/>
              </a:spcBef>
              <a:spcAft>
                <a:spcPts val="600"/>
              </a:spcAft>
              <a:buNone/>
              <a:tabLst>
                <a:tab pos="1435100" algn="l"/>
              </a:tabLst>
            </a:pP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37765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262B-1C91-F05F-4502-AD8F19CAED5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F7BD646E-61B7-AA0B-0269-0103DBC759FD}"/>
              </a:ext>
            </a:extLst>
          </p:cNvPr>
          <p:cNvSpPr>
            <a:spLocks noGrp="1"/>
          </p:cNvSpPr>
          <p:nvPr>
            <p:ph idx="1"/>
          </p:nvPr>
        </p:nvSpPr>
        <p:spPr/>
        <p:txBody>
          <a:bodyPr/>
          <a:lstStyle/>
          <a:p>
            <a:pPr marL="0" marR="0" indent="0">
              <a:lnSpc>
                <a:spcPct val="107000"/>
              </a:lnSpc>
              <a:spcBef>
                <a:spcPts val="0"/>
              </a:spcBef>
              <a:spcAft>
                <a:spcPts val="800"/>
              </a:spcAft>
              <a:buNone/>
            </a:pPr>
            <a:r>
              <a:rPr lang="en-US" sz="20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https://www.ache.org/blog/2022/a-path-forward-addressing-clinician-burnout-through-systems-level-change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https://www.ache.org/learning-center/publications/books/2477I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https://www.ache.org/learning-center/research/about-the-field/top-issues-confronting-hospitals/top-issues-confronting-hospitals-in-2022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https://www.aha.org/aha-center-health-innovation-market-scan/2022-12-20-executive-burnout-real-and-it-can-be-reduced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https://www.aha.org/aha-center-health-innovation-market-scan/2022-12-20-executive-burnout-real-and-it-can-be-reduced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eaLnBrk="0" hangingPunct="0">
              <a:spcBef>
                <a:spcPts val="600"/>
              </a:spcBef>
              <a:spcAft>
                <a:spcPts val="600"/>
              </a:spcAft>
              <a:buNone/>
              <a:tabLst>
                <a:tab pos="1435100" algn="l"/>
              </a:tabLst>
            </a:pPr>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6583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0" y="2540545"/>
            <a:ext cx="12280605" cy="1440160"/>
          </a:xfrm>
        </p:spPr>
        <p:txBody>
          <a:bodyPr/>
          <a:lstStyle/>
          <a:p>
            <a:r>
              <a:rPr lang="en-US" sz="8000" dirty="0">
                <a:latin typeface="+mn-lt"/>
              </a:rPr>
              <a:t>Thank You</a:t>
            </a:r>
            <a:endParaRPr lang="de-DE" sz="3600" dirty="0">
              <a:latin typeface="+mn-lt"/>
            </a:endParaRPr>
          </a:p>
        </p:txBody>
      </p:sp>
    </p:spTree>
    <p:extLst>
      <p:ext uri="{BB962C8B-B14F-4D97-AF65-F5344CB8AC3E}">
        <p14:creationId xmlns:p14="http://schemas.microsoft.com/office/powerpoint/2010/main" val="173213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9485-453B-492F-B74A-3F8422EC24BB}"/>
              </a:ext>
            </a:extLst>
          </p:cNvPr>
          <p:cNvSpPr>
            <a:spLocks noGrp="1"/>
          </p:cNvSpPr>
          <p:nvPr>
            <p:ph type="title"/>
          </p:nvPr>
        </p:nvSpPr>
        <p:spPr/>
        <p:txBody>
          <a:bodyPr/>
          <a:lstStyle/>
          <a:p>
            <a:r>
              <a:rPr lang="en-US" sz="4400" dirty="0"/>
              <a:t>Faculty</a:t>
            </a:r>
          </a:p>
        </p:txBody>
      </p:sp>
      <p:sp>
        <p:nvSpPr>
          <p:cNvPr id="3" name="Content Placeholder 2">
            <a:extLst>
              <a:ext uri="{FF2B5EF4-FFF2-40B4-BE49-F238E27FC236}">
                <a16:creationId xmlns:a16="http://schemas.microsoft.com/office/drawing/2014/main" id="{069D66F9-0F0F-4475-B384-A48F15E4C3BF}"/>
              </a:ext>
            </a:extLst>
          </p:cNvPr>
          <p:cNvSpPr>
            <a:spLocks noGrp="1"/>
          </p:cNvSpPr>
          <p:nvPr>
            <p:ph idx="1"/>
          </p:nvPr>
        </p:nvSpPr>
        <p:spPr/>
        <p:txBody>
          <a:bodyPr/>
          <a:lstStyle/>
          <a:p>
            <a:pPr>
              <a:spcAft>
                <a:spcPts val="0"/>
              </a:spcAft>
            </a:pPr>
            <a:r>
              <a:rPr lang="en-US" altLang="en-US" sz="3200" dirty="0">
                <a:ea typeface="ＭＳ Ｐゴシック" panose="020B0600070205080204" pitchFamily="34" charset="-128"/>
              </a:rPr>
              <a:t>Mallory Salentine, MD, ACC, TIPC, FAAP</a:t>
            </a:r>
          </a:p>
          <a:p>
            <a:pPr lvl="1">
              <a:spcBef>
                <a:spcPts val="672"/>
              </a:spcBef>
            </a:pPr>
            <a:r>
              <a:rPr lang="en-US" altLang="en-US" sz="2800" dirty="0">
                <a:ea typeface="ＭＳ Ｐゴシック" panose="020B0600070205080204" pitchFamily="34" charset="-128"/>
              </a:rPr>
              <a:t>Medical Director, Provider Well-Being, Children’s Wisconsin Primary Care, Associate Medical Director, Provider Well-Being, Pediatrician, Children’s Wisconsin</a:t>
            </a:r>
          </a:p>
          <a:p>
            <a:pPr>
              <a:spcAft>
                <a:spcPts val="0"/>
              </a:spcAft>
            </a:pPr>
            <a:r>
              <a:rPr lang="en-US" altLang="en-US" sz="3200" dirty="0">
                <a:ea typeface="ＭＳ Ｐゴシック" panose="020B0600070205080204" pitchFamily="34" charset="-128"/>
              </a:rPr>
              <a:t>Alicia Pilarski, DO</a:t>
            </a:r>
          </a:p>
          <a:p>
            <a:pPr lvl="1">
              <a:spcBef>
                <a:spcPts val="672"/>
              </a:spcBef>
              <a:spcAft>
                <a:spcPts val="0"/>
              </a:spcAft>
            </a:pPr>
            <a:r>
              <a:rPr lang="en-US" altLang="en-US" dirty="0">
                <a:ea typeface="ＭＳ Ｐゴシック" panose="020B0600070205080204" pitchFamily="34" charset="-128"/>
              </a:rPr>
              <a:t>Chief Well-Being Officer, Professor of Emergency Medicine, Froedtert and Medical College of Wisconsin</a:t>
            </a:r>
          </a:p>
          <a:p>
            <a:pPr>
              <a:spcAft>
                <a:spcPts val="0"/>
              </a:spcAft>
            </a:pPr>
            <a:r>
              <a:rPr lang="en-US" altLang="en-US" sz="3200" dirty="0">
                <a:ea typeface="ＭＳ Ｐゴシック" panose="020B0600070205080204" pitchFamily="34" charset="-128"/>
              </a:rPr>
              <a:t>Gavin Quinnies</a:t>
            </a:r>
          </a:p>
          <a:p>
            <a:pPr lvl="1">
              <a:spcBef>
                <a:spcPts val="672"/>
              </a:spcBef>
              <a:spcAft>
                <a:spcPts val="0"/>
              </a:spcAft>
            </a:pPr>
            <a:r>
              <a:rPr lang="en-US" altLang="en-US" dirty="0">
                <a:ea typeface="ＭＳ Ｐゴシック" panose="020B0600070205080204" pitchFamily="34" charset="-128"/>
              </a:rPr>
              <a:t>CEO, US </a:t>
            </a:r>
            <a:r>
              <a:rPr lang="en-US" altLang="en-US" dirty="0" err="1">
                <a:ea typeface="ＭＳ Ｐゴシック" panose="020B0600070205080204" pitchFamily="34" charset="-128"/>
              </a:rPr>
              <a:t>HealthCenter</a:t>
            </a:r>
            <a:r>
              <a:rPr lang="en-US" altLang="en-US" dirty="0">
                <a:ea typeface="ＭＳ Ｐゴシック" panose="020B0600070205080204" pitchFamily="34" charset="-128"/>
              </a:rPr>
              <a:t>, Inc.</a:t>
            </a:r>
          </a:p>
          <a:p>
            <a:pPr marL="0" indent="0">
              <a:buNone/>
            </a:pPr>
            <a:endParaRPr lang="en-US" dirty="0"/>
          </a:p>
        </p:txBody>
      </p:sp>
    </p:spTree>
    <p:extLst>
      <p:ext uri="{BB962C8B-B14F-4D97-AF65-F5344CB8AC3E}">
        <p14:creationId xmlns:p14="http://schemas.microsoft.com/office/powerpoint/2010/main" val="397628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F309-0A22-48A2-BC67-CA5CFE1FF820}"/>
              </a:ext>
            </a:extLst>
          </p:cNvPr>
          <p:cNvSpPr>
            <a:spLocks noGrp="1"/>
          </p:cNvSpPr>
          <p:nvPr>
            <p:ph type="title"/>
          </p:nvPr>
        </p:nvSpPr>
        <p:spPr/>
        <p:txBody>
          <a:bodyPr/>
          <a:lstStyle/>
          <a:p>
            <a:r>
              <a:rPr lang="en-US" sz="4400" dirty="0"/>
              <a:t>Agenda</a:t>
            </a:r>
          </a:p>
        </p:txBody>
      </p:sp>
      <p:sp>
        <p:nvSpPr>
          <p:cNvPr id="3" name="Content Placeholder 2">
            <a:extLst>
              <a:ext uri="{FF2B5EF4-FFF2-40B4-BE49-F238E27FC236}">
                <a16:creationId xmlns:a16="http://schemas.microsoft.com/office/drawing/2014/main" id="{C4AFFED1-20BF-4EE0-95A8-64BE5BEABAD9}"/>
              </a:ext>
            </a:extLst>
          </p:cNvPr>
          <p:cNvSpPr>
            <a:spLocks noGrp="1"/>
          </p:cNvSpPr>
          <p:nvPr>
            <p:ph idx="1"/>
          </p:nvPr>
        </p:nvSpPr>
        <p:spPr/>
        <p:txBody>
          <a:bodyPr/>
          <a:lstStyle/>
          <a:p>
            <a:pPr>
              <a:spcAft>
                <a:spcPts val="600"/>
              </a:spcAft>
            </a:pPr>
            <a:r>
              <a:rPr lang="en-US" altLang="en-US" dirty="0">
                <a:ea typeface="ＭＳ Ｐゴシック" panose="020B0600070205080204" pitchFamily="34" charset="-128"/>
              </a:rPr>
              <a:t>Background on well-being and burnout</a:t>
            </a:r>
          </a:p>
          <a:p>
            <a:pPr>
              <a:spcAft>
                <a:spcPts val="600"/>
              </a:spcAft>
            </a:pPr>
            <a:r>
              <a:rPr lang="en-US" altLang="en-US" sz="3200" dirty="0">
                <a:ea typeface="ＭＳ Ｐゴシック" panose="020B0600070205080204" pitchFamily="34" charset="-128"/>
              </a:rPr>
              <a:t>Panelist Questions</a:t>
            </a:r>
          </a:p>
          <a:p>
            <a:pPr>
              <a:spcAft>
                <a:spcPts val="600"/>
              </a:spcAft>
            </a:pPr>
            <a:r>
              <a:rPr lang="en-US" altLang="en-US" dirty="0">
                <a:ea typeface="ＭＳ Ｐゴシック" panose="020B0600070205080204" pitchFamily="34" charset="-128"/>
              </a:rPr>
              <a:t>Interactive Audience Questions</a:t>
            </a:r>
          </a:p>
          <a:p>
            <a:pPr>
              <a:spcAft>
                <a:spcPts val="600"/>
              </a:spcAft>
            </a:pPr>
            <a:r>
              <a:rPr lang="en-US" altLang="en-US" dirty="0">
                <a:ea typeface="ＭＳ Ｐゴシック" panose="020B0600070205080204" pitchFamily="34" charset="-128"/>
              </a:rPr>
              <a:t>Q+A</a:t>
            </a:r>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319055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web page&#10;&#10;Description automatically generated">
            <a:extLst>
              <a:ext uri="{FF2B5EF4-FFF2-40B4-BE49-F238E27FC236}">
                <a16:creationId xmlns:a16="http://schemas.microsoft.com/office/drawing/2014/main" id="{1E38EB1D-ECFD-2D64-10BF-CEBD54423447}"/>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67" y="99445"/>
            <a:ext cx="6527007" cy="4351338"/>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21D2E68F-3B10-7C5B-BF00-316C9F897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052" y="99445"/>
            <a:ext cx="8229660" cy="5486440"/>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6A9E733E-D56B-5654-BF1C-86606D7586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370" y="640763"/>
            <a:ext cx="5715030" cy="3810020"/>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7A5A29BE-E07D-23F5-B3E5-EDC669CFE7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667" y="2801697"/>
            <a:ext cx="6498771" cy="3105178"/>
          </a:xfrm>
          <a:prstGeom prst="rect">
            <a:avLst/>
          </a:prstGeom>
        </p:spPr>
      </p:pic>
      <p:pic>
        <p:nvPicPr>
          <p:cNvPr id="8" name="Picture 7" descr="A screenshot of a medical record&#10;&#10;Description automatically generated">
            <a:extLst>
              <a:ext uri="{FF2B5EF4-FFF2-40B4-BE49-F238E27FC236}">
                <a16:creationId xmlns:a16="http://schemas.microsoft.com/office/drawing/2014/main" id="{19DD321C-33AE-4D0D-17DA-AB73A2FDA1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8438" y="2643094"/>
            <a:ext cx="4414187" cy="2942791"/>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D0DA9BB9-8E29-1C51-92FF-9BE092DA8A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667" y="3915393"/>
            <a:ext cx="6498771" cy="2696324"/>
          </a:xfrm>
          <a:prstGeom prst="rect">
            <a:avLst/>
          </a:prstGeom>
        </p:spPr>
      </p:pic>
    </p:spTree>
    <p:extLst>
      <p:ext uri="{BB962C8B-B14F-4D97-AF65-F5344CB8AC3E}">
        <p14:creationId xmlns:p14="http://schemas.microsoft.com/office/powerpoint/2010/main" val="53974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to healthcare workers and patients</a:t>
            </a:r>
          </a:p>
        </p:txBody>
      </p:sp>
      <p:pic>
        <p:nvPicPr>
          <p:cNvPr id="4" name="Picture 3"/>
          <p:cNvPicPr>
            <a:picLocks noChangeAspect="1"/>
          </p:cNvPicPr>
          <p:nvPr/>
        </p:nvPicPr>
        <p:blipFill>
          <a:blip r:embed="rId2"/>
          <a:stretch>
            <a:fillRect/>
          </a:stretch>
        </p:blipFill>
        <p:spPr>
          <a:xfrm>
            <a:off x="305889" y="1291977"/>
            <a:ext cx="3972413" cy="5141880"/>
          </a:xfrm>
          <a:prstGeom prst="rect">
            <a:avLst/>
          </a:prstGeom>
        </p:spPr>
      </p:pic>
      <p:pic>
        <p:nvPicPr>
          <p:cNvPr id="5" name="Picture 4"/>
          <p:cNvPicPr>
            <a:picLocks noChangeAspect="1"/>
          </p:cNvPicPr>
          <p:nvPr/>
        </p:nvPicPr>
        <p:blipFill>
          <a:blip r:embed="rId3"/>
          <a:stretch>
            <a:fillRect/>
          </a:stretch>
        </p:blipFill>
        <p:spPr>
          <a:xfrm>
            <a:off x="4375427" y="1515537"/>
            <a:ext cx="3933563" cy="4918320"/>
          </a:xfrm>
          <a:prstGeom prst="rect">
            <a:avLst/>
          </a:prstGeom>
        </p:spPr>
      </p:pic>
      <p:pic>
        <p:nvPicPr>
          <p:cNvPr id="6" name="Picture 5"/>
          <p:cNvPicPr>
            <a:picLocks noChangeAspect="1"/>
          </p:cNvPicPr>
          <p:nvPr/>
        </p:nvPicPr>
        <p:blipFill>
          <a:blip r:embed="rId4"/>
          <a:stretch>
            <a:fillRect/>
          </a:stretch>
        </p:blipFill>
        <p:spPr>
          <a:xfrm>
            <a:off x="8406115" y="1612737"/>
            <a:ext cx="3778163" cy="4723920"/>
          </a:xfrm>
          <a:prstGeom prst="rect">
            <a:avLst/>
          </a:prstGeom>
        </p:spPr>
      </p:pic>
    </p:spTree>
    <p:extLst>
      <p:ext uri="{BB962C8B-B14F-4D97-AF65-F5344CB8AC3E}">
        <p14:creationId xmlns:p14="http://schemas.microsoft.com/office/powerpoint/2010/main" val="251385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905" y="2857500"/>
            <a:ext cx="10972800" cy="1143000"/>
          </a:xfrm>
        </p:spPr>
        <p:txBody>
          <a:bodyPr/>
          <a:lstStyle/>
          <a:p>
            <a:r>
              <a:rPr lang="en-US" b="1" dirty="0"/>
              <a:t>Wellness</a:t>
            </a:r>
            <a:br>
              <a:rPr lang="en-US" b="1" dirty="0"/>
            </a:br>
            <a:br>
              <a:rPr lang="en-US" b="1" dirty="0"/>
            </a:br>
            <a:r>
              <a:rPr lang="en-US" b="1" dirty="0"/>
              <a:t>vs</a:t>
            </a:r>
            <a:br>
              <a:rPr lang="en-US" b="1" dirty="0"/>
            </a:br>
            <a:br>
              <a:rPr lang="en-US" b="1" dirty="0"/>
            </a:br>
            <a:r>
              <a:rPr lang="en-US" b="1" dirty="0"/>
              <a:t>Well-Being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625" y="0"/>
            <a:ext cx="4848606" cy="6858000"/>
          </a:xfrm>
          <a:prstGeom prst="rect">
            <a:avLst/>
          </a:prstGeom>
        </p:spPr>
      </p:pic>
      <p:sp>
        <p:nvSpPr>
          <p:cNvPr id="3" name="TextBox 2"/>
          <p:cNvSpPr txBox="1"/>
          <p:nvPr/>
        </p:nvSpPr>
        <p:spPr>
          <a:xfrm>
            <a:off x="2804161" y="5986272"/>
            <a:ext cx="6620256" cy="914400"/>
          </a:xfrm>
          <a:prstGeom prst="rect">
            <a:avLst/>
          </a:prstGeom>
        </p:spPr>
        <p:txBody>
          <a:bodyPr vert="horz" wrap="none" lIns="91440" tIns="45720" rIns="91440" bIns="45720" rtlCol="0" anchor="ctr">
            <a:normAutofit/>
          </a:bodyPr>
          <a:lstStyle/>
          <a:p>
            <a:r>
              <a:rPr lang="en-US" sz="1100" dirty="0"/>
              <a:t>Cummings, K. </a:t>
            </a:r>
            <a:r>
              <a:rPr lang="en-US" sz="1100" i="1" dirty="0"/>
              <a:t>The Science What’s the Difference Between Wellness and Well-Being? </a:t>
            </a:r>
            <a:r>
              <a:rPr lang="en-US" sz="1100" dirty="0"/>
              <a:t>Wellbeing Wisdom. </a:t>
            </a:r>
          </a:p>
          <a:p>
            <a:r>
              <a:rPr lang="en-US" sz="1100" dirty="0"/>
              <a:t>https://www.wellbeingwisdom.net/perspectives/wellness-vs-wellbeing?rq=well%20being </a:t>
            </a:r>
          </a:p>
        </p:txBody>
      </p:sp>
    </p:spTree>
    <p:extLst>
      <p:ext uri="{BB962C8B-B14F-4D97-AF65-F5344CB8AC3E}">
        <p14:creationId xmlns:p14="http://schemas.microsoft.com/office/powerpoint/2010/main" val="3670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Stanford Model of Professional Fulfillment</a:t>
            </a:r>
          </a:p>
        </p:txBody>
      </p:sp>
      <p:pic>
        <p:nvPicPr>
          <p:cNvPr id="4" name="Content Placeholder 3">
            <a:extLst>
              <a:ext uri="{FF2B5EF4-FFF2-40B4-BE49-F238E27FC236}">
                <a16:creationId xmlns:a16="http://schemas.microsoft.com/office/drawing/2014/main" id="{3DE9DECA-1FB7-E7FC-FD8F-08821065688E}"/>
              </a:ext>
            </a:extLst>
          </p:cNvPr>
          <p:cNvPicPr>
            <a:picLocks noGrp="1" noChangeAspect="1"/>
          </p:cNvPicPr>
          <p:nvPr>
            <p:ph idx="1"/>
          </p:nvPr>
        </p:nvPicPr>
        <p:blipFill>
          <a:blip r:embed="rId2"/>
          <a:stretch>
            <a:fillRect/>
          </a:stretch>
        </p:blipFill>
        <p:spPr>
          <a:xfrm>
            <a:off x="2618875" y="1600200"/>
            <a:ext cx="6954250" cy="4525963"/>
          </a:xfrm>
          <a:prstGeom prst="rect">
            <a:avLst/>
          </a:prstGeom>
          <a:noFill/>
        </p:spPr>
      </p:pic>
      <p:sp>
        <p:nvSpPr>
          <p:cNvPr id="5" name="Rectangle 4"/>
          <p:cNvSpPr/>
          <p:nvPr/>
        </p:nvSpPr>
        <p:spPr>
          <a:xfrm>
            <a:off x="440267" y="6126163"/>
            <a:ext cx="11751733" cy="646331"/>
          </a:xfrm>
          <a:prstGeom prst="rect">
            <a:avLst/>
          </a:prstGeom>
        </p:spPr>
        <p:txBody>
          <a:bodyPr wrap="square">
            <a:spAutoFit/>
          </a:bodyPr>
          <a:lstStyle/>
          <a:p>
            <a:r>
              <a:rPr lang="en-US" dirty="0">
                <a:solidFill>
                  <a:srgbClr val="333333"/>
                </a:solidFill>
                <a:latin typeface="Georgia" panose="02040502050405020303" pitchFamily="18" charset="0"/>
              </a:rPr>
              <a:t>Organization-Wide Approaches to Foster Effective Unit-Level Efforts to Improve Clinician Well-Being. </a:t>
            </a:r>
            <a:r>
              <a:rPr lang="en-US" dirty="0" err="1">
                <a:solidFill>
                  <a:srgbClr val="333333"/>
                </a:solidFill>
                <a:latin typeface="NexusSans"/>
              </a:rPr>
              <a:t>Shanafelt</a:t>
            </a:r>
            <a:r>
              <a:rPr lang="en-US" dirty="0">
                <a:solidFill>
                  <a:srgbClr val="333333"/>
                </a:solidFill>
                <a:latin typeface="NexusSans"/>
              </a:rPr>
              <a:t>, </a:t>
            </a:r>
            <a:r>
              <a:rPr lang="en-US" dirty="0" err="1">
                <a:solidFill>
                  <a:srgbClr val="333333"/>
                </a:solidFill>
                <a:latin typeface="NexusSans"/>
              </a:rPr>
              <a:t>Tait</a:t>
            </a:r>
            <a:r>
              <a:rPr lang="en-US" dirty="0">
                <a:solidFill>
                  <a:srgbClr val="333333"/>
                </a:solidFill>
                <a:latin typeface="NexusSans"/>
              </a:rPr>
              <a:t> D. et al. Mayo Clinic Proceedings, Volume 98, Issue 1, 163 - 180</a:t>
            </a:r>
            <a:endParaRPr lang="en-US" b="0" i="0" dirty="0">
              <a:solidFill>
                <a:srgbClr val="333333"/>
              </a:solidFill>
              <a:effectLst/>
              <a:latin typeface="NexusSans"/>
            </a:endParaRPr>
          </a:p>
        </p:txBody>
      </p:sp>
    </p:spTree>
    <p:extLst>
      <p:ext uri="{BB962C8B-B14F-4D97-AF65-F5344CB8AC3E}">
        <p14:creationId xmlns:p14="http://schemas.microsoft.com/office/powerpoint/2010/main" val="103191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1471"/>
            <a:ext cx="6278880" cy="1143000"/>
          </a:xfrm>
        </p:spPr>
        <p:txBody>
          <a:bodyPr/>
          <a:lstStyle/>
          <a:p>
            <a:r>
              <a:rPr lang="en-US" sz="4000" dirty="0"/>
              <a:t>American Medical Association (AMA) Joy in Medicine Recognition </a:t>
            </a:r>
          </a:p>
        </p:txBody>
      </p:sp>
      <p:sp>
        <p:nvSpPr>
          <p:cNvPr id="3" name="Content Placeholder 2"/>
          <p:cNvSpPr>
            <a:spLocks noGrp="1"/>
          </p:cNvSpPr>
          <p:nvPr>
            <p:ph idx="1"/>
          </p:nvPr>
        </p:nvSpPr>
        <p:spPr>
          <a:xfrm>
            <a:off x="609600" y="2490217"/>
            <a:ext cx="10972800" cy="4525433"/>
          </a:xfrm>
        </p:spPr>
        <p:txBody>
          <a:bodyPr/>
          <a:lstStyle/>
          <a:p>
            <a:r>
              <a:rPr lang="en-US" sz="2800" b="1" dirty="0"/>
              <a:t>Assessment</a:t>
            </a:r>
          </a:p>
          <a:p>
            <a:r>
              <a:rPr lang="en-US" sz="2800" b="1" dirty="0"/>
              <a:t>Commitment</a:t>
            </a:r>
          </a:p>
          <a:p>
            <a:r>
              <a:rPr lang="en-US" sz="2800" b="1" dirty="0"/>
              <a:t>Efficiency of practice environment</a:t>
            </a:r>
          </a:p>
          <a:p>
            <a:r>
              <a:rPr lang="en-US" sz="2800" b="1" dirty="0"/>
              <a:t>Teamwork</a:t>
            </a:r>
            <a:r>
              <a:rPr lang="en-US" sz="2800" dirty="0"/>
              <a:t> </a:t>
            </a:r>
          </a:p>
          <a:p>
            <a:r>
              <a:rPr lang="en-US" sz="2800" b="1" dirty="0"/>
              <a:t>Leadership</a:t>
            </a:r>
            <a:endParaRPr lang="en-US" sz="2800" dirty="0"/>
          </a:p>
          <a:p>
            <a:r>
              <a:rPr lang="en-US" sz="2800" b="1" dirty="0"/>
              <a:t>Support</a:t>
            </a:r>
            <a:endParaRPr lang="en-US" sz="2800" dirty="0"/>
          </a:p>
          <a:p>
            <a:endParaRPr lang="en-US" dirty="0"/>
          </a:p>
        </p:txBody>
      </p:sp>
      <p:pic>
        <p:nvPicPr>
          <p:cNvPr id="4" name="Picture 3"/>
          <p:cNvPicPr>
            <a:picLocks noChangeAspect="1"/>
          </p:cNvPicPr>
          <p:nvPr/>
        </p:nvPicPr>
        <p:blipFill>
          <a:blip r:embed="rId3"/>
          <a:stretch>
            <a:fillRect/>
          </a:stretch>
        </p:blipFill>
        <p:spPr>
          <a:xfrm>
            <a:off x="7175432" y="0"/>
            <a:ext cx="5016568" cy="6858000"/>
          </a:xfrm>
          <a:prstGeom prst="rect">
            <a:avLst/>
          </a:prstGeom>
        </p:spPr>
      </p:pic>
      <p:sp>
        <p:nvSpPr>
          <p:cNvPr id="5" name="TextBox 4"/>
          <p:cNvSpPr txBox="1"/>
          <p:nvPr/>
        </p:nvSpPr>
        <p:spPr>
          <a:xfrm>
            <a:off x="280416" y="5839968"/>
            <a:ext cx="5791200" cy="914400"/>
          </a:xfrm>
          <a:prstGeom prst="rect">
            <a:avLst/>
          </a:prstGeom>
        </p:spPr>
        <p:txBody>
          <a:bodyPr vert="horz" wrap="none" lIns="91440" tIns="45720" rIns="91440" bIns="45720" rtlCol="0" anchor="ctr">
            <a:normAutofit/>
          </a:bodyPr>
          <a:lstStyle/>
          <a:p>
            <a:pPr algn="l"/>
            <a:r>
              <a:rPr lang="en-US" sz="1100" dirty="0">
                <a:solidFill>
                  <a:schemeClr val="tx1">
                    <a:lumMod val="50000"/>
                    <a:lumOff val="50000"/>
                  </a:schemeClr>
                </a:solidFill>
              </a:rPr>
              <a:t>AMA Joy in Medicine Health System Recognition Program. Updated September 5, 2024.</a:t>
            </a:r>
          </a:p>
          <a:p>
            <a:r>
              <a:rPr lang="en-US" sz="1100" dirty="0">
                <a:solidFill>
                  <a:schemeClr val="tx1">
                    <a:lumMod val="50000"/>
                    <a:lumOff val="50000"/>
                  </a:schemeClr>
                </a:solidFill>
              </a:rPr>
              <a:t>Accessed September 23, 2024. </a:t>
            </a:r>
          </a:p>
          <a:p>
            <a:r>
              <a:rPr lang="en-US" sz="1100" dirty="0">
                <a:solidFill>
                  <a:schemeClr val="tx1">
                    <a:lumMod val="50000"/>
                    <a:lumOff val="50000"/>
                  </a:schemeClr>
                </a:solidFill>
              </a:rPr>
              <a:t>https://www.ama-assn.org/practice-management/physician-health/ama-joy-medicine-health-system-recognition-program</a:t>
            </a:r>
          </a:p>
        </p:txBody>
      </p:sp>
    </p:spTree>
    <p:extLst>
      <p:ext uri="{BB962C8B-B14F-4D97-AF65-F5344CB8AC3E}">
        <p14:creationId xmlns:p14="http://schemas.microsoft.com/office/powerpoint/2010/main" val="15351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National Academy of Medicine (NAM) Plan for “Taking Action Against Clinician Burnout” 7 priorities:</a:t>
            </a:r>
          </a:p>
        </p:txBody>
      </p:sp>
      <p:sp>
        <p:nvSpPr>
          <p:cNvPr id="3" name="Content Placeholder 2"/>
          <p:cNvSpPr>
            <a:spLocks noGrp="1"/>
          </p:cNvSpPr>
          <p:nvPr>
            <p:ph idx="1"/>
          </p:nvPr>
        </p:nvSpPr>
        <p:spPr/>
        <p:txBody>
          <a:bodyPr/>
          <a:lstStyle/>
          <a:p>
            <a:r>
              <a:rPr lang="en-US" sz="2400" dirty="0"/>
              <a:t>Create and sustain positive work and learning environments and culture</a:t>
            </a:r>
          </a:p>
          <a:p>
            <a:r>
              <a:rPr lang="en-US" sz="2400" dirty="0"/>
              <a:t>Invest in measurement, assessment, strategies, and research</a:t>
            </a:r>
          </a:p>
          <a:p>
            <a:r>
              <a:rPr lang="en-US" sz="2400" dirty="0"/>
              <a:t>Support mental health and reduce stigma</a:t>
            </a:r>
          </a:p>
          <a:p>
            <a:r>
              <a:rPr lang="en-US" sz="2400" dirty="0"/>
              <a:t>Address compliance, regulatory, and policy barriers for daily work</a:t>
            </a:r>
          </a:p>
          <a:p>
            <a:r>
              <a:rPr lang="en-US" sz="2400" dirty="0"/>
              <a:t>Engage effective technology tools</a:t>
            </a:r>
          </a:p>
          <a:p>
            <a:r>
              <a:rPr lang="en-US" sz="2400" dirty="0"/>
              <a:t>Institutionalize well-being as a long-term value</a:t>
            </a:r>
          </a:p>
          <a:p>
            <a:r>
              <a:rPr lang="en-US" sz="2400" dirty="0"/>
              <a:t>Recruit and retain a diverse and inclusive health workforce</a:t>
            </a:r>
          </a:p>
          <a:p>
            <a:endParaRPr lang="en-US" sz="2400" dirty="0"/>
          </a:p>
        </p:txBody>
      </p:sp>
      <p:pic>
        <p:nvPicPr>
          <p:cNvPr id="4" name="Picture 3"/>
          <p:cNvPicPr>
            <a:picLocks noChangeAspect="1"/>
          </p:cNvPicPr>
          <p:nvPr/>
        </p:nvPicPr>
        <p:blipFill>
          <a:blip r:embed="rId2"/>
          <a:stretch>
            <a:fillRect/>
          </a:stretch>
        </p:blipFill>
        <p:spPr>
          <a:xfrm>
            <a:off x="5127444" y="4925317"/>
            <a:ext cx="6813911" cy="713733"/>
          </a:xfrm>
          <a:prstGeom prst="rect">
            <a:avLst/>
          </a:prstGeom>
        </p:spPr>
      </p:pic>
      <p:sp>
        <p:nvSpPr>
          <p:cNvPr id="5" name="TextBox 4"/>
          <p:cNvSpPr txBox="1"/>
          <p:nvPr/>
        </p:nvSpPr>
        <p:spPr>
          <a:xfrm>
            <a:off x="853440" y="6125634"/>
            <a:ext cx="914400" cy="914400"/>
          </a:xfrm>
          <a:prstGeom prst="rect">
            <a:avLst/>
          </a:prstGeom>
        </p:spPr>
        <p:txBody>
          <a:bodyPr vert="horz" wrap="none" lIns="91440" tIns="45720" rIns="91440" bIns="45720" rtlCol="0" anchor="ctr">
            <a:normAutofit/>
          </a:bodyPr>
          <a:lstStyle/>
          <a:p>
            <a:r>
              <a:rPr lang="en-US" sz="1200" dirty="0">
                <a:solidFill>
                  <a:schemeClr val="tx1">
                    <a:lumMod val="50000"/>
                    <a:lumOff val="50000"/>
                  </a:schemeClr>
                </a:solidFill>
              </a:rPr>
              <a:t>National Academies of Sciences, Engineering, and Medicine. 2019. Taking Action Against Clinician Burnout: A Systems Approach to Professional Well-Being. </a:t>
            </a:r>
          </a:p>
          <a:p>
            <a:r>
              <a:rPr lang="en-US" sz="1200" dirty="0">
                <a:solidFill>
                  <a:schemeClr val="tx1">
                    <a:lumMod val="50000"/>
                    <a:lumOff val="50000"/>
                  </a:schemeClr>
                </a:solidFill>
              </a:rPr>
              <a:t>Washington, DC: The National Academies Press. https://doi.org/10.17226/25521.</a:t>
            </a:r>
          </a:p>
        </p:txBody>
      </p:sp>
    </p:spTree>
    <p:extLst>
      <p:ext uri="{BB962C8B-B14F-4D97-AF65-F5344CB8AC3E}">
        <p14:creationId xmlns:p14="http://schemas.microsoft.com/office/powerpoint/2010/main" val="4078195349"/>
      </p:ext>
    </p:extLst>
  </p:cSld>
  <p:clrMapOvr>
    <a:masterClrMapping/>
  </p:clrMapOvr>
</p:sld>
</file>

<file path=ppt/theme/theme1.xml><?xml version="1.0" encoding="utf-8"?>
<a:theme xmlns:a="http://schemas.openxmlformats.org/drawingml/2006/main" name="1_ACHE_Template_2015">
  <a:themeElements>
    <a:clrScheme name="Ache Template 2016">
      <a:dk1>
        <a:sysClr val="windowText" lastClr="000000"/>
      </a:dk1>
      <a:lt1>
        <a:sysClr val="window" lastClr="FFFFFF"/>
      </a:lt1>
      <a:dk2>
        <a:srgbClr val="0D4FA6"/>
      </a:dk2>
      <a:lt2>
        <a:srgbClr val="EEECE1"/>
      </a:lt2>
      <a:accent1>
        <a:srgbClr val="0D4FA6"/>
      </a:accent1>
      <a:accent2>
        <a:srgbClr val="DCBA09"/>
      </a:accent2>
      <a:accent3>
        <a:srgbClr val="1985BD"/>
      </a:accent3>
      <a:accent4>
        <a:srgbClr val="656469"/>
      </a:accent4>
      <a:accent5>
        <a:srgbClr val="B5CD1F"/>
      </a:accent5>
      <a:accent6>
        <a:srgbClr val="D3710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fontScale="85000" lnSpcReduction="20000"/>
      </a:bodyPr>
      <a:lstStyle>
        <a:defPPr algn="l">
          <a:defRPr dirty="0" smtClean="0">
            <a:solidFill>
              <a:schemeClr val="tx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17598</TotalTime>
  <Words>881</Words>
  <Application>Microsoft Office PowerPoint</Application>
  <PresentationFormat>Widescreen</PresentationFormat>
  <Paragraphs>69</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Georgia</vt:lpstr>
      <vt:lpstr>NexusSans</vt:lpstr>
      <vt:lpstr>Times New Roman</vt:lpstr>
      <vt:lpstr>1_ACHE_Template_2015</vt:lpstr>
      <vt:lpstr>Sustainable Strategies to Support Well-being for Healthcare Professionals</vt:lpstr>
      <vt:lpstr>Faculty</vt:lpstr>
      <vt:lpstr>Agenda</vt:lpstr>
      <vt:lpstr>PowerPoint Presentation</vt:lpstr>
      <vt:lpstr>Impact to healthcare workers and patients</vt:lpstr>
      <vt:lpstr>Wellness  vs  Well-Being</vt:lpstr>
      <vt:lpstr>Stanford Model of Professional Fulfillment</vt:lpstr>
      <vt:lpstr>American Medical Association (AMA) Joy in Medicine Recognition </vt:lpstr>
      <vt:lpstr>National Academy of Medicine (NAM) Plan for “Taking Action Against Clinician Burnout” 7 priorities:</vt:lpstr>
      <vt:lpstr>Session Materials </vt:lpstr>
      <vt:lpstr>Additional Resources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 Tlusty</dc:creator>
  <cp:lastModifiedBy>Kwynn Carter</cp:lastModifiedBy>
  <cp:revision>178</cp:revision>
  <cp:lastPrinted>2020-04-20T19:20:06Z</cp:lastPrinted>
  <dcterms:created xsi:type="dcterms:W3CDTF">2020-02-03T15:44:49Z</dcterms:created>
  <dcterms:modified xsi:type="dcterms:W3CDTF">2024-09-25T12:15:56Z</dcterms:modified>
</cp:coreProperties>
</file>